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8" r:id="rId5"/>
    <p:sldId id="259" r:id="rId6"/>
    <p:sldId id="266" r:id="rId7"/>
    <p:sldId id="267" r:id="rId8"/>
    <p:sldId id="268" r:id="rId9"/>
    <p:sldId id="261" r:id="rId10"/>
    <p:sldId id="270" r:id="rId11"/>
    <p:sldId id="269"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A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B1C99-D0D5-4938-9FE1-C1961907092E}" v="2" dt="2025-09-09T12:01:47.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98" autoAdjust="0"/>
    <p:restoredTop sz="94660"/>
  </p:normalViewPr>
  <p:slideViewPr>
    <p:cSldViewPr snapToGrid="0">
      <p:cViewPr varScale="1">
        <p:scale>
          <a:sx n="82" d="100"/>
          <a:sy n="82" d="100"/>
        </p:scale>
        <p:origin x="8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Neilson" userId="6e685dfb-4376-4784-acbd-f5a7df81c760" providerId="ADAL" clId="{3ED8CDC8-1A4E-4331-81D7-2D44D4CE9A2F}"/>
    <pc:docChg chg="modSld">
      <pc:chgData name="Sarah Neilson" userId="6e685dfb-4376-4784-acbd-f5a7df81c760" providerId="ADAL" clId="{3ED8CDC8-1A4E-4331-81D7-2D44D4CE9A2F}" dt="2025-09-09T12:01:14.059" v="3" actId="20577"/>
      <pc:docMkLst>
        <pc:docMk/>
      </pc:docMkLst>
      <pc:sldChg chg="modSp mod">
        <pc:chgData name="Sarah Neilson" userId="6e685dfb-4376-4784-acbd-f5a7df81c760" providerId="ADAL" clId="{3ED8CDC8-1A4E-4331-81D7-2D44D4CE9A2F}" dt="2025-09-09T10:57:33.619" v="1" actId="13926"/>
        <pc:sldMkLst>
          <pc:docMk/>
          <pc:sldMk cId="1171467872" sldId="261"/>
        </pc:sldMkLst>
        <pc:spChg chg="mod">
          <ac:chgData name="Sarah Neilson" userId="6e685dfb-4376-4784-acbd-f5a7df81c760" providerId="ADAL" clId="{3ED8CDC8-1A4E-4331-81D7-2D44D4CE9A2F}" dt="2025-09-09T10:57:33.619" v="1" actId="13926"/>
          <ac:spMkLst>
            <pc:docMk/>
            <pc:sldMk cId="1171467872" sldId="261"/>
            <ac:spMk id="9" creationId="{3B581F75-E3E4-4EA5-B510-B639732AB5BC}"/>
          </ac:spMkLst>
        </pc:spChg>
      </pc:sldChg>
      <pc:sldChg chg="modSp mod">
        <pc:chgData name="Sarah Neilson" userId="6e685dfb-4376-4784-acbd-f5a7df81c760" providerId="ADAL" clId="{3ED8CDC8-1A4E-4331-81D7-2D44D4CE9A2F}" dt="2025-09-09T12:01:14.059" v="3" actId="20577"/>
        <pc:sldMkLst>
          <pc:docMk/>
          <pc:sldMk cId="3381552557" sldId="272"/>
        </pc:sldMkLst>
        <pc:spChg chg="mod">
          <ac:chgData name="Sarah Neilson" userId="6e685dfb-4376-4784-acbd-f5a7df81c760" providerId="ADAL" clId="{3ED8CDC8-1A4E-4331-81D7-2D44D4CE9A2F}" dt="2025-09-09T12:01:14.059" v="3" actId="20577"/>
          <ac:spMkLst>
            <pc:docMk/>
            <pc:sldMk cId="3381552557" sldId="272"/>
            <ac:spMk id="21" creationId="{D9DDC152-AF43-3441-8F14-2365D42AB761}"/>
          </ac:spMkLst>
        </pc:spChg>
      </pc:sldChg>
    </pc:docChg>
  </pc:docChgLst>
  <pc:docChgLst>
    <pc:chgData name="Sarah Neilson" userId="6e685dfb-4376-4784-acbd-f5a7df81c760" providerId="ADAL" clId="{018B1C99-D0D5-4938-9FE1-C1961907092E}"/>
    <pc:docChg chg="modSld">
      <pc:chgData name="Sarah Neilson" userId="6e685dfb-4376-4784-acbd-f5a7df81c760" providerId="ADAL" clId="{018B1C99-D0D5-4938-9FE1-C1961907092E}" dt="2025-09-06T16:32:31.366" v="0" actId="13926"/>
      <pc:docMkLst>
        <pc:docMk/>
      </pc:docMkLst>
      <pc:sldChg chg="modSp mod">
        <pc:chgData name="Sarah Neilson" userId="6e685dfb-4376-4784-acbd-f5a7df81c760" providerId="ADAL" clId="{018B1C99-D0D5-4938-9FE1-C1961907092E}" dt="2025-09-06T16:32:31.366" v="0" actId="13926"/>
        <pc:sldMkLst>
          <pc:docMk/>
          <pc:sldMk cId="3381552557" sldId="272"/>
        </pc:sldMkLst>
        <pc:spChg chg="mod">
          <ac:chgData name="Sarah Neilson" userId="6e685dfb-4376-4784-acbd-f5a7df81c760" providerId="ADAL" clId="{018B1C99-D0D5-4938-9FE1-C1961907092E}" dt="2025-09-06T16:32:31.366" v="0" actId="13926"/>
          <ac:spMkLst>
            <pc:docMk/>
            <pc:sldMk cId="3381552557" sldId="272"/>
            <ac:spMk id="21" creationId="{D9DDC152-AF43-3441-8F14-2365D42AB76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926B4-AC4B-4B00-9445-5FD4E09DC5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69587E-A771-41B5-A0D8-B7977AEFD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9483FF-E458-4B04-A0CF-280BEC5B2337}"/>
              </a:ext>
            </a:extLst>
          </p:cNvPr>
          <p:cNvSpPr>
            <a:spLocks noGrp="1"/>
          </p:cNvSpPr>
          <p:nvPr>
            <p:ph type="dt" sz="half" idx="10"/>
          </p:nvPr>
        </p:nvSpPr>
        <p:spPr/>
        <p:txBody>
          <a:bodyPr/>
          <a:lstStyle/>
          <a:p>
            <a:fld id="{782CCA92-E684-4063-B1A2-482DB12979FD}" type="datetimeFigureOut">
              <a:rPr lang="en-GB" smtClean="0"/>
              <a:t>09/09/2025</a:t>
            </a:fld>
            <a:endParaRPr lang="en-GB"/>
          </a:p>
        </p:txBody>
      </p:sp>
      <p:sp>
        <p:nvSpPr>
          <p:cNvPr id="5" name="Footer Placeholder 4">
            <a:extLst>
              <a:ext uri="{FF2B5EF4-FFF2-40B4-BE49-F238E27FC236}">
                <a16:creationId xmlns:a16="http://schemas.microsoft.com/office/drawing/2014/main" id="{6D3360AC-F87A-4893-8D11-09DC285569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5CC3C1-4067-434D-BC85-A6EDF0C58F60}"/>
              </a:ext>
            </a:extLst>
          </p:cNvPr>
          <p:cNvSpPr>
            <a:spLocks noGrp="1"/>
          </p:cNvSpPr>
          <p:nvPr>
            <p:ph type="sldNum" sz="quarter" idx="12"/>
          </p:nvPr>
        </p:nvSpPr>
        <p:spPr/>
        <p:txBody>
          <a:bodyPr/>
          <a:lstStyle/>
          <a:p>
            <a:fld id="{90B6DBAE-533F-4FC7-A8DD-991C98000D1D}" type="slidenum">
              <a:rPr lang="en-GB" smtClean="0"/>
              <a:t>‹#›</a:t>
            </a:fld>
            <a:endParaRPr lang="en-GB"/>
          </a:p>
        </p:txBody>
      </p:sp>
    </p:spTree>
    <p:extLst>
      <p:ext uri="{BB962C8B-B14F-4D97-AF65-F5344CB8AC3E}">
        <p14:creationId xmlns:p14="http://schemas.microsoft.com/office/powerpoint/2010/main" val="133716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610E-9E82-497A-A0D6-9390BB69C3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4828D1-DE54-4533-B34F-37F9695CE1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8B5933-2008-4C07-A529-336D4510FD33}"/>
              </a:ext>
            </a:extLst>
          </p:cNvPr>
          <p:cNvSpPr>
            <a:spLocks noGrp="1"/>
          </p:cNvSpPr>
          <p:nvPr>
            <p:ph type="dt" sz="half" idx="10"/>
          </p:nvPr>
        </p:nvSpPr>
        <p:spPr/>
        <p:txBody>
          <a:bodyPr/>
          <a:lstStyle/>
          <a:p>
            <a:fld id="{782CCA92-E684-4063-B1A2-482DB12979FD}" type="datetimeFigureOut">
              <a:rPr lang="en-GB" smtClean="0"/>
              <a:t>09/09/2025</a:t>
            </a:fld>
            <a:endParaRPr lang="en-GB"/>
          </a:p>
        </p:txBody>
      </p:sp>
      <p:sp>
        <p:nvSpPr>
          <p:cNvPr id="5" name="Footer Placeholder 4">
            <a:extLst>
              <a:ext uri="{FF2B5EF4-FFF2-40B4-BE49-F238E27FC236}">
                <a16:creationId xmlns:a16="http://schemas.microsoft.com/office/drawing/2014/main" id="{2D522EA3-30ED-4945-A9AC-08F62E8548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AFDF6A-1251-4778-AC1A-EFCB5F3857B0}"/>
              </a:ext>
            </a:extLst>
          </p:cNvPr>
          <p:cNvSpPr>
            <a:spLocks noGrp="1"/>
          </p:cNvSpPr>
          <p:nvPr>
            <p:ph type="sldNum" sz="quarter" idx="12"/>
          </p:nvPr>
        </p:nvSpPr>
        <p:spPr/>
        <p:txBody>
          <a:bodyPr/>
          <a:lstStyle/>
          <a:p>
            <a:fld id="{90B6DBAE-533F-4FC7-A8DD-991C98000D1D}" type="slidenum">
              <a:rPr lang="en-GB" smtClean="0"/>
              <a:t>‹#›</a:t>
            </a:fld>
            <a:endParaRPr lang="en-GB"/>
          </a:p>
        </p:txBody>
      </p:sp>
    </p:spTree>
    <p:extLst>
      <p:ext uri="{BB962C8B-B14F-4D97-AF65-F5344CB8AC3E}">
        <p14:creationId xmlns:p14="http://schemas.microsoft.com/office/powerpoint/2010/main" val="346401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5C4AC9-30DD-4B0E-9968-83CE95B5F0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CD1B74-996C-4CF5-A5BC-E17B12CD89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49995F-FCF8-4B2B-9C82-F9DE3CA13DFC}"/>
              </a:ext>
            </a:extLst>
          </p:cNvPr>
          <p:cNvSpPr>
            <a:spLocks noGrp="1"/>
          </p:cNvSpPr>
          <p:nvPr>
            <p:ph type="dt" sz="half" idx="10"/>
          </p:nvPr>
        </p:nvSpPr>
        <p:spPr/>
        <p:txBody>
          <a:bodyPr/>
          <a:lstStyle/>
          <a:p>
            <a:fld id="{782CCA92-E684-4063-B1A2-482DB12979FD}" type="datetimeFigureOut">
              <a:rPr lang="en-GB" smtClean="0"/>
              <a:t>09/09/2025</a:t>
            </a:fld>
            <a:endParaRPr lang="en-GB"/>
          </a:p>
        </p:txBody>
      </p:sp>
      <p:sp>
        <p:nvSpPr>
          <p:cNvPr id="5" name="Footer Placeholder 4">
            <a:extLst>
              <a:ext uri="{FF2B5EF4-FFF2-40B4-BE49-F238E27FC236}">
                <a16:creationId xmlns:a16="http://schemas.microsoft.com/office/drawing/2014/main" id="{07B59C09-EAEF-42CA-9515-E14BD72DF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4C7755-9710-4964-84CF-6E48AFD44401}"/>
              </a:ext>
            </a:extLst>
          </p:cNvPr>
          <p:cNvSpPr>
            <a:spLocks noGrp="1"/>
          </p:cNvSpPr>
          <p:nvPr>
            <p:ph type="sldNum" sz="quarter" idx="12"/>
          </p:nvPr>
        </p:nvSpPr>
        <p:spPr/>
        <p:txBody>
          <a:bodyPr/>
          <a:lstStyle/>
          <a:p>
            <a:fld id="{90B6DBAE-533F-4FC7-A8DD-991C98000D1D}" type="slidenum">
              <a:rPr lang="en-GB" smtClean="0"/>
              <a:t>‹#›</a:t>
            </a:fld>
            <a:endParaRPr lang="en-GB"/>
          </a:p>
        </p:txBody>
      </p:sp>
    </p:spTree>
    <p:extLst>
      <p:ext uri="{BB962C8B-B14F-4D97-AF65-F5344CB8AC3E}">
        <p14:creationId xmlns:p14="http://schemas.microsoft.com/office/powerpoint/2010/main" val="123706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71D9-0CDF-4C0E-AEE2-F6469D2B5D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7C23AA-0EF0-4E53-B482-8DF72CE4C4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FBAF62-9476-403C-A722-FB05162A2195}"/>
              </a:ext>
            </a:extLst>
          </p:cNvPr>
          <p:cNvSpPr>
            <a:spLocks noGrp="1"/>
          </p:cNvSpPr>
          <p:nvPr>
            <p:ph type="dt" sz="half" idx="10"/>
          </p:nvPr>
        </p:nvSpPr>
        <p:spPr/>
        <p:txBody>
          <a:bodyPr/>
          <a:lstStyle/>
          <a:p>
            <a:fld id="{782CCA92-E684-4063-B1A2-482DB12979FD}" type="datetimeFigureOut">
              <a:rPr lang="en-GB" smtClean="0"/>
              <a:t>09/09/2025</a:t>
            </a:fld>
            <a:endParaRPr lang="en-GB"/>
          </a:p>
        </p:txBody>
      </p:sp>
      <p:sp>
        <p:nvSpPr>
          <p:cNvPr id="5" name="Footer Placeholder 4">
            <a:extLst>
              <a:ext uri="{FF2B5EF4-FFF2-40B4-BE49-F238E27FC236}">
                <a16:creationId xmlns:a16="http://schemas.microsoft.com/office/drawing/2014/main" id="{F91304A4-8F40-4913-BACA-D9B5D21AB4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54263-F26F-4388-8FD4-7EDE3BDF32E2}"/>
              </a:ext>
            </a:extLst>
          </p:cNvPr>
          <p:cNvSpPr>
            <a:spLocks noGrp="1"/>
          </p:cNvSpPr>
          <p:nvPr>
            <p:ph type="sldNum" sz="quarter" idx="12"/>
          </p:nvPr>
        </p:nvSpPr>
        <p:spPr/>
        <p:txBody>
          <a:bodyPr/>
          <a:lstStyle/>
          <a:p>
            <a:fld id="{90B6DBAE-533F-4FC7-A8DD-991C98000D1D}" type="slidenum">
              <a:rPr lang="en-GB" smtClean="0"/>
              <a:t>‹#›</a:t>
            </a:fld>
            <a:endParaRPr lang="en-GB"/>
          </a:p>
        </p:txBody>
      </p:sp>
    </p:spTree>
    <p:extLst>
      <p:ext uri="{BB962C8B-B14F-4D97-AF65-F5344CB8AC3E}">
        <p14:creationId xmlns:p14="http://schemas.microsoft.com/office/powerpoint/2010/main" val="72975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A292-C82E-4A40-B42A-13866A592A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5F9958-1496-4962-B2C3-0906DD9202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E59F3B-35C1-4CA7-88A1-DC00A0419D55}"/>
              </a:ext>
            </a:extLst>
          </p:cNvPr>
          <p:cNvSpPr>
            <a:spLocks noGrp="1"/>
          </p:cNvSpPr>
          <p:nvPr>
            <p:ph type="dt" sz="half" idx="10"/>
          </p:nvPr>
        </p:nvSpPr>
        <p:spPr/>
        <p:txBody>
          <a:bodyPr/>
          <a:lstStyle/>
          <a:p>
            <a:fld id="{782CCA92-E684-4063-B1A2-482DB12979FD}" type="datetimeFigureOut">
              <a:rPr lang="en-GB" smtClean="0"/>
              <a:t>09/09/2025</a:t>
            </a:fld>
            <a:endParaRPr lang="en-GB"/>
          </a:p>
        </p:txBody>
      </p:sp>
      <p:sp>
        <p:nvSpPr>
          <p:cNvPr id="5" name="Footer Placeholder 4">
            <a:extLst>
              <a:ext uri="{FF2B5EF4-FFF2-40B4-BE49-F238E27FC236}">
                <a16:creationId xmlns:a16="http://schemas.microsoft.com/office/drawing/2014/main" id="{51941563-524C-495A-BAEA-FD662843D4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463F8-55EA-42A3-B33A-A473C6541358}"/>
              </a:ext>
            </a:extLst>
          </p:cNvPr>
          <p:cNvSpPr>
            <a:spLocks noGrp="1"/>
          </p:cNvSpPr>
          <p:nvPr>
            <p:ph type="sldNum" sz="quarter" idx="12"/>
          </p:nvPr>
        </p:nvSpPr>
        <p:spPr/>
        <p:txBody>
          <a:bodyPr/>
          <a:lstStyle/>
          <a:p>
            <a:fld id="{90B6DBAE-533F-4FC7-A8DD-991C98000D1D}" type="slidenum">
              <a:rPr lang="en-GB" smtClean="0"/>
              <a:t>‹#›</a:t>
            </a:fld>
            <a:endParaRPr lang="en-GB"/>
          </a:p>
        </p:txBody>
      </p:sp>
    </p:spTree>
    <p:extLst>
      <p:ext uri="{BB962C8B-B14F-4D97-AF65-F5344CB8AC3E}">
        <p14:creationId xmlns:p14="http://schemas.microsoft.com/office/powerpoint/2010/main" val="131594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F4508-5402-402D-B521-13CCF60775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C7D018-2657-4DC2-8B66-3E93C503C4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240B42-F22C-46B6-8503-07C7AA8848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BEC34-3A56-43A5-8E3B-CAE3DDEE4960}"/>
              </a:ext>
            </a:extLst>
          </p:cNvPr>
          <p:cNvSpPr>
            <a:spLocks noGrp="1"/>
          </p:cNvSpPr>
          <p:nvPr>
            <p:ph type="dt" sz="half" idx="10"/>
          </p:nvPr>
        </p:nvSpPr>
        <p:spPr/>
        <p:txBody>
          <a:bodyPr/>
          <a:lstStyle/>
          <a:p>
            <a:fld id="{782CCA92-E684-4063-B1A2-482DB12979FD}" type="datetimeFigureOut">
              <a:rPr lang="en-GB" smtClean="0"/>
              <a:t>09/09/2025</a:t>
            </a:fld>
            <a:endParaRPr lang="en-GB"/>
          </a:p>
        </p:txBody>
      </p:sp>
      <p:sp>
        <p:nvSpPr>
          <p:cNvPr id="6" name="Footer Placeholder 5">
            <a:extLst>
              <a:ext uri="{FF2B5EF4-FFF2-40B4-BE49-F238E27FC236}">
                <a16:creationId xmlns:a16="http://schemas.microsoft.com/office/drawing/2014/main" id="{2E684D77-37B0-4B56-BC4D-0E4F60B02F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B34D5F-C7F0-4C45-815F-8A60A0C33CC1}"/>
              </a:ext>
            </a:extLst>
          </p:cNvPr>
          <p:cNvSpPr>
            <a:spLocks noGrp="1"/>
          </p:cNvSpPr>
          <p:nvPr>
            <p:ph type="sldNum" sz="quarter" idx="12"/>
          </p:nvPr>
        </p:nvSpPr>
        <p:spPr/>
        <p:txBody>
          <a:bodyPr/>
          <a:lstStyle/>
          <a:p>
            <a:fld id="{90B6DBAE-533F-4FC7-A8DD-991C98000D1D}" type="slidenum">
              <a:rPr lang="en-GB" smtClean="0"/>
              <a:t>‹#›</a:t>
            </a:fld>
            <a:endParaRPr lang="en-GB"/>
          </a:p>
        </p:txBody>
      </p:sp>
    </p:spTree>
    <p:extLst>
      <p:ext uri="{BB962C8B-B14F-4D97-AF65-F5344CB8AC3E}">
        <p14:creationId xmlns:p14="http://schemas.microsoft.com/office/powerpoint/2010/main" val="422269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09710-4BC1-400E-8FCB-2E552DEAFE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B5C368-C6F1-4404-B6CC-7CCB8E9CC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992CC1-3F4D-40F4-8DD4-68B94A4B0F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3589FF-5FB4-488C-B8ED-862BADD0E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7DEEB0-EEF6-4BC9-A19E-AAECDF8C79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B0416F-0131-42AE-B474-42AA696F632C}"/>
              </a:ext>
            </a:extLst>
          </p:cNvPr>
          <p:cNvSpPr>
            <a:spLocks noGrp="1"/>
          </p:cNvSpPr>
          <p:nvPr>
            <p:ph type="dt" sz="half" idx="10"/>
          </p:nvPr>
        </p:nvSpPr>
        <p:spPr/>
        <p:txBody>
          <a:bodyPr/>
          <a:lstStyle/>
          <a:p>
            <a:fld id="{782CCA92-E684-4063-B1A2-482DB12979FD}" type="datetimeFigureOut">
              <a:rPr lang="en-GB" smtClean="0"/>
              <a:t>09/09/2025</a:t>
            </a:fld>
            <a:endParaRPr lang="en-GB"/>
          </a:p>
        </p:txBody>
      </p:sp>
      <p:sp>
        <p:nvSpPr>
          <p:cNvPr id="8" name="Footer Placeholder 7">
            <a:extLst>
              <a:ext uri="{FF2B5EF4-FFF2-40B4-BE49-F238E27FC236}">
                <a16:creationId xmlns:a16="http://schemas.microsoft.com/office/drawing/2014/main" id="{74C33073-85B2-44AE-AA99-0DCE599C2C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6B2D5A-9F22-4D7C-949E-F78816F401C6}"/>
              </a:ext>
            </a:extLst>
          </p:cNvPr>
          <p:cNvSpPr>
            <a:spLocks noGrp="1"/>
          </p:cNvSpPr>
          <p:nvPr>
            <p:ph type="sldNum" sz="quarter" idx="12"/>
          </p:nvPr>
        </p:nvSpPr>
        <p:spPr/>
        <p:txBody>
          <a:bodyPr/>
          <a:lstStyle/>
          <a:p>
            <a:fld id="{90B6DBAE-533F-4FC7-A8DD-991C98000D1D}" type="slidenum">
              <a:rPr lang="en-GB" smtClean="0"/>
              <a:t>‹#›</a:t>
            </a:fld>
            <a:endParaRPr lang="en-GB"/>
          </a:p>
        </p:txBody>
      </p:sp>
    </p:spTree>
    <p:extLst>
      <p:ext uri="{BB962C8B-B14F-4D97-AF65-F5344CB8AC3E}">
        <p14:creationId xmlns:p14="http://schemas.microsoft.com/office/powerpoint/2010/main" val="208762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02E9-A159-434E-88B3-DA89334681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E76FCC-4A59-48F3-9ABB-FA61E8E3C4E7}"/>
              </a:ext>
            </a:extLst>
          </p:cNvPr>
          <p:cNvSpPr>
            <a:spLocks noGrp="1"/>
          </p:cNvSpPr>
          <p:nvPr>
            <p:ph type="dt" sz="half" idx="10"/>
          </p:nvPr>
        </p:nvSpPr>
        <p:spPr/>
        <p:txBody>
          <a:bodyPr/>
          <a:lstStyle/>
          <a:p>
            <a:fld id="{782CCA92-E684-4063-B1A2-482DB12979FD}" type="datetimeFigureOut">
              <a:rPr lang="en-GB" smtClean="0"/>
              <a:t>09/09/2025</a:t>
            </a:fld>
            <a:endParaRPr lang="en-GB"/>
          </a:p>
        </p:txBody>
      </p:sp>
      <p:sp>
        <p:nvSpPr>
          <p:cNvPr id="4" name="Footer Placeholder 3">
            <a:extLst>
              <a:ext uri="{FF2B5EF4-FFF2-40B4-BE49-F238E27FC236}">
                <a16:creationId xmlns:a16="http://schemas.microsoft.com/office/drawing/2014/main" id="{6957F216-F2EB-4674-A868-292E139AD9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1C54EC-9C6C-4DEC-B56D-6AA4BA903CBB}"/>
              </a:ext>
            </a:extLst>
          </p:cNvPr>
          <p:cNvSpPr>
            <a:spLocks noGrp="1"/>
          </p:cNvSpPr>
          <p:nvPr>
            <p:ph type="sldNum" sz="quarter" idx="12"/>
          </p:nvPr>
        </p:nvSpPr>
        <p:spPr/>
        <p:txBody>
          <a:bodyPr/>
          <a:lstStyle/>
          <a:p>
            <a:fld id="{90B6DBAE-533F-4FC7-A8DD-991C98000D1D}" type="slidenum">
              <a:rPr lang="en-GB" smtClean="0"/>
              <a:t>‹#›</a:t>
            </a:fld>
            <a:endParaRPr lang="en-GB"/>
          </a:p>
        </p:txBody>
      </p:sp>
    </p:spTree>
    <p:extLst>
      <p:ext uri="{BB962C8B-B14F-4D97-AF65-F5344CB8AC3E}">
        <p14:creationId xmlns:p14="http://schemas.microsoft.com/office/powerpoint/2010/main" val="232942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CFF59A-3762-4D77-BBF7-A770098F9CB3}"/>
              </a:ext>
            </a:extLst>
          </p:cNvPr>
          <p:cNvSpPr>
            <a:spLocks noGrp="1"/>
          </p:cNvSpPr>
          <p:nvPr>
            <p:ph type="dt" sz="half" idx="10"/>
          </p:nvPr>
        </p:nvSpPr>
        <p:spPr/>
        <p:txBody>
          <a:bodyPr/>
          <a:lstStyle/>
          <a:p>
            <a:fld id="{782CCA92-E684-4063-B1A2-482DB12979FD}" type="datetimeFigureOut">
              <a:rPr lang="en-GB" smtClean="0"/>
              <a:t>09/09/2025</a:t>
            </a:fld>
            <a:endParaRPr lang="en-GB"/>
          </a:p>
        </p:txBody>
      </p:sp>
      <p:sp>
        <p:nvSpPr>
          <p:cNvPr id="3" name="Footer Placeholder 2">
            <a:extLst>
              <a:ext uri="{FF2B5EF4-FFF2-40B4-BE49-F238E27FC236}">
                <a16:creationId xmlns:a16="http://schemas.microsoft.com/office/drawing/2014/main" id="{165967A8-9E2D-4CD5-B33B-1D318F5942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34BFB6-0C39-4B8C-B363-CF75486C7E79}"/>
              </a:ext>
            </a:extLst>
          </p:cNvPr>
          <p:cNvSpPr>
            <a:spLocks noGrp="1"/>
          </p:cNvSpPr>
          <p:nvPr>
            <p:ph type="sldNum" sz="quarter" idx="12"/>
          </p:nvPr>
        </p:nvSpPr>
        <p:spPr/>
        <p:txBody>
          <a:bodyPr/>
          <a:lstStyle/>
          <a:p>
            <a:fld id="{90B6DBAE-533F-4FC7-A8DD-991C98000D1D}" type="slidenum">
              <a:rPr lang="en-GB" smtClean="0"/>
              <a:t>‹#›</a:t>
            </a:fld>
            <a:endParaRPr lang="en-GB"/>
          </a:p>
        </p:txBody>
      </p:sp>
    </p:spTree>
    <p:extLst>
      <p:ext uri="{BB962C8B-B14F-4D97-AF65-F5344CB8AC3E}">
        <p14:creationId xmlns:p14="http://schemas.microsoft.com/office/powerpoint/2010/main" val="360051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8F1C-5FD4-4BAC-A8AA-5590DBA4B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14D39C-6F70-433E-ADB0-78E7F6BB0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E83E9B-E2A4-440B-BC15-E8F4E51FE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1A800-F5EF-4FDE-9BFE-AB0E71FEDB29}"/>
              </a:ext>
            </a:extLst>
          </p:cNvPr>
          <p:cNvSpPr>
            <a:spLocks noGrp="1"/>
          </p:cNvSpPr>
          <p:nvPr>
            <p:ph type="dt" sz="half" idx="10"/>
          </p:nvPr>
        </p:nvSpPr>
        <p:spPr/>
        <p:txBody>
          <a:bodyPr/>
          <a:lstStyle/>
          <a:p>
            <a:fld id="{782CCA92-E684-4063-B1A2-482DB12979FD}" type="datetimeFigureOut">
              <a:rPr lang="en-GB" smtClean="0"/>
              <a:t>09/09/2025</a:t>
            </a:fld>
            <a:endParaRPr lang="en-GB"/>
          </a:p>
        </p:txBody>
      </p:sp>
      <p:sp>
        <p:nvSpPr>
          <p:cNvPr id="6" name="Footer Placeholder 5">
            <a:extLst>
              <a:ext uri="{FF2B5EF4-FFF2-40B4-BE49-F238E27FC236}">
                <a16:creationId xmlns:a16="http://schemas.microsoft.com/office/drawing/2014/main" id="{DABAABA6-C782-400A-B1D3-10E826BD3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673312-1C82-4FAB-A62F-4344F6E2F406}"/>
              </a:ext>
            </a:extLst>
          </p:cNvPr>
          <p:cNvSpPr>
            <a:spLocks noGrp="1"/>
          </p:cNvSpPr>
          <p:nvPr>
            <p:ph type="sldNum" sz="quarter" idx="12"/>
          </p:nvPr>
        </p:nvSpPr>
        <p:spPr/>
        <p:txBody>
          <a:bodyPr/>
          <a:lstStyle/>
          <a:p>
            <a:fld id="{90B6DBAE-533F-4FC7-A8DD-991C98000D1D}" type="slidenum">
              <a:rPr lang="en-GB" smtClean="0"/>
              <a:t>‹#›</a:t>
            </a:fld>
            <a:endParaRPr lang="en-GB"/>
          </a:p>
        </p:txBody>
      </p:sp>
    </p:spTree>
    <p:extLst>
      <p:ext uri="{BB962C8B-B14F-4D97-AF65-F5344CB8AC3E}">
        <p14:creationId xmlns:p14="http://schemas.microsoft.com/office/powerpoint/2010/main" val="402147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8417-628D-488E-874D-E5BC574EF3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387AE4-E8E0-46A2-A21A-F837D4A32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B7A976-FF18-45A5-A609-62EFB8583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5F296C-8498-4E86-8F24-84032D4DB3DE}"/>
              </a:ext>
            </a:extLst>
          </p:cNvPr>
          <p:cNvSpPr>
            <a:spLocks noGrp="1"/>
          </p:cNvSpPr>
          <p:nvPr>
            <p:ph type="dt" sz="half" idx="10"/>
          </p:nvPr>
        </p:nvSpPr>
        <p:spPr/>
        <p:txBody>
          <a:bodyPr/>
          <a:lstStyle/>
          <a:p>
            <a:fld id="{782CCA92-E684-4063-B1A2-482DB12979FD}" type="datetimeFigureOut">
              <a:rPr lang="en-GB" smtClean="0"/>
              <a:t>09/09/2025</a:t>
            </a:fld>
            <a:endParaRPr lang="en-GB"/>
          </a:p>
        </p:txBody>
      </p:sp>
      <p:sp>
        <p:nvSpPr>
          <p:cNvPr id="6" name="Footer Placeholder 5">
            <a:extLst>
              <a:ext uri="{FF2B5EF4-FFF2-40B4-BE49-F238E27FC236}">
                <a16:creationId xmlns:a16="http://schemas.microsoft.com/office/drawing/2014/main" id="{9018D08D-83A2-41B4-9E73-3A1F07710F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837CAB-B341-489A-B6E2-8EBB8FC77EAE}"/>
              </a:ext>
            </a:extLst>
          </p:cNvPr>
          <p:cNvSpPr>
            <a:spLocks noGrp="1"/>
          </p:cNvSpPr>
          <p:nvPr>
            <p:ph type="sldNum" sz="quarter" idx="12"/>
          </p:nvPr>
        </p:nvSpPr>
        <p:spPr/>
        <p:txBody>
          <a:bodyPr/>
          <a:lstStyle/>
          <a:p>
            <a:fld id="{90B6DBAE-533F-4FC7-A8DD-991C98000D1D}" type="slidenum">
              <a:rPr lang="en-GB" smtClean="0"/>
              <a:t>‹#›</a:t>
            </a:fld>
            <a:endParaRPr lang="en-GB"/>
          </a:p>
        </p:txBody>
      </p:sp>
    </p:spTree>
    <p:extLst>
      <p:ext uri="{BB962C8B-B14F-4D97-AF65-F5344CB8AC3E}">
        <p14:creationId xmlns:p14="http://schemas.microsoft.com/office/powerpoint/2010/main" val="270116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E407F1-E0F0-498D-ABF9-E52B81A77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7886C9-FB2F-45A0-BCA1-3B5E584C88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26135A-85C8-4707-A13B-3CCEDE945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CCA92-E684-4063-B1A2-482DB12979FD}" type="datetimeFigureOut">
              <a:rPr lang="en-GB" smtClean="0"/>
              <a:t>09/09/2025</a:t>
            </a:fld>
            <a:endParaRPr lang="en-GB"/>
          </a:p>
        </p:txBody>
      </p:sp>
      <p:sp>
        <p:nvSpPr>
          <p:cNvPr id="5" name="Footer Placeholder 4">
            <a:extLst>
              <a:ext uri="{FF2B5EF4-FFF2-40B4-BE49-F238E27FC236}">
                <a16:creationId xmlns:a16="http://schemas.microsoft.com/office/drawing/2014/main" id="{CE9929AF-5A30-4815-843B-EFC69BCFD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135E17-5A85-400A-BCC7-20EBF41BF9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6DBAE-533F-4FC7-A8DD-991C98000D1D}" type="slidenum">
              <a:rPr lang="en-GB" smtClean="0"/>
              <a:t>‹#›</a:t>
            </a:fld>
            <a:endParaRPr lang="en-GB"/>
          </a:p>
        </p:txBody>
      </p:sp>
    </p:spTree>
    <p:extLst>
      <p:ext uri="{BB962C8B-B14F-4D97-AF65-F5344CB8AC3E}">
        <p14:creationId xmlns:p14="http://schemas.microsoft.com/office/powerpoint/2010/main" val="33165662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ottishlegalcomplaints.org.uk/about-us/privacy/privacy-notice/" TargetMode="External"/><Relationship Id="rId2" Type="http://schemas.openxmlformats.org/officeDocument/2006/relationships/hyperlink" Target="https://www.scottishlegalcomplaints.org.uk/about-us/careers-at-the-slcc/current-vacancies/case-support-office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twitter.com/slcccomplaints" TargetMode="External"/><Relationship Id="rId7"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emf"/><Relationship Id="rId5" Type="http://schemas.openxmlformats.org/officeDocument/2006/relationships/image" Target="../media/image3.png"/><Relationship Id="rId4" Type="http://schemas.openxmlformats.org/officeDocument/2006/relationships/hyperlink" Target="https://tinyurl.com/ycknv37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a0IVVpriso"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s://view.officeapps.live.com/op/view.aspx?src=https%3A%2F%2Fwww.scottishlegalcomplaints.org.uk%2Fmedia%2Fttkltsmu%2Fslcc-case-support-officer-job-description.doc&amp;wdOrigin=BROWSELINK"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tiff"/><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7087E-5C2A-413C-AC1C-ED187CC460ED}"/>
              </a:ext>
            </a:extLst>
          </p:cNvPr>
          <p:cNvSpPr>
            <a:spLocks noGrp="1"/>
          </p:cNvSpPr>
          <p:nvPr>
            <p:ph type="title"/>
          </p:nvPr>
        </p:nvSpPr>
        <p:spPr>
          <a:xfrm>
            <a:off x="110835" y="1412488"/>
            <a:ext cx="4193375" cy="4363844"/>
          </a:xfrm>
        </p:spPr>
        <p:txBody>
          <a:bodyPr anchor="t">
            <a:normAutofit/>
          </a:bodyPr>
          <a:lstStyle/>
          <a:p>
            <a:r>
              <a:rPr lang="en-GB" sz="3600" b="1" dirty="0">
                <a:solidFill>
                  <a:srgbClr val="FFFFFF"/>
                </a:solidFill>
                <a:latin typeface="Montserrat" panose="00000500000000000000" pitchFamily="2" charset="0"/>
              </a:rPr>
              <a:t>Recruitment </a:t>
            </a:r>
            <a:br>
              <a:rPr lang="en-GB" sz="3600" b="1" dirty="0">
                <a:solidFill>
                  <a:srgbClr val="FFFFFF"/>
                </a:solidFill>
                <a:latin typeface="Montserrat" panose="00000500000000000000" pitchFamily="2" charset="0"/>
              </a:rPr>
            </a:br>
            <a:r>
              <a:rPr lang="en-GB" sz="3600" b="1" dirty="0">
                <a:solidFill>
                  <a:srgbClr val="FFFFFF"/>
                </a:solidFill>
                <a:latin typeface="Montserrat" panose="00000500000000000000" pitchFamily="2" charset="0"/>
              </a:rPr>
              <a:t>Pack</a:t>
            </a:r>
            <a:br>
              <a:rPr lang="en-GB" sz="3600" b="1" dirty="0">
                <a:solidFill>
                  <a:srgbClr val="FFFFFF"/>
                </a:solidFill>
                <a:latin typeface="Montserrat" panose="00000500000000000000" pitchFamily="2" charset="0"/>
              </a:rPr>
            </a:br>
            <a:br>
              <a:rPr lang="en-GB" sz="3600" b="1" dirty="0">
                <a:solidFill>
                  <a:srgbClr val="FFFFFF"/>
                </a:solidFill>
                <a:latin typeface="Montserrat" panose="00000500000000000000" pitchFamily="2" charset="0"/>
              </a:rPr>
            </a:br>
            <a:r>
              <a:rPr lang="en-GB" sz="3600" b="1" dirty="0">
                <a:solidFill>
                  <a:srgbClr val="FFFFFF"/>
                </a:solidFill>
                <a:latin typeface="Montserrat" panose="00000500000000000000" pitchFamily="2" charset="0"/>
              </a:rPr>
              <a:t>Case Support Officer</a:t>
            </a:r>
            <a:br>
              <a:rPr lang="en-GB" sz="3600" b="1" dirty="0">
                <a:solidFill>
                  <a:srgbClr val="FFFFFF"/>
                </a:solidFill>
                <a:latin typeface="Montserrat" panose="00000500000000000000" pitchFamily="2" charset="0"/>
              </a:rPr>
            </a:br>
            <a:endParaRPr lang="en-GB" sz="3600" b="1" dirty="0">
              <a:solidFill>
                <a:srgbClr val="FFFFFF"/>
              </a:solidFill>
              <a:latin typeface="Montserrat" panose="00000500000000000000" pitchFamily="2" charset="0"/>
            </a:endParaRP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48E57E-9564-744F-972E-C86406C0C3AE}"/>
              </a:ext>
            </a:extLst>
          </p:cNvPr>
          <p:cNvSpPr/>
          <p:nvPr/>
        </p:nvSpPr>
        <p:spPr>
          <a:xfrm>
            <a:off x="4378960" y="780662"/>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Graphical user interface, text&#10;&#10;Description automatically generated">
            <a:extLst>
              <a:ext uri="{FF2B5EF4-FFF2-40B4-BE49-F238E27FC236}">
                <a16:creationId xmlns:a16="http://schemas.microsoft.com/office/drawing/2014/main" id="{4F18EC34-A8A6-40AC-B682-699708DFE0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20640" y="1690735"/>
            <a:ext cx="6395335" cy="1257610"/>
          </a:xfrm>
        </p:spPr>
      </p:pic>
    </p:spTree>
    <p:extLst>
      <p:ext uri="{BB962C8B-B14F-4D97-AF65-F5344CB8AC3E}">
        <p14:creationId xmlns:p14="http://schemas.microsoft.com/office/powerpoint/2010/main" val="45316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71C308-F987-FB44-8B2D-71B0649AE5B8}"/>
              </a:ext>
            </a:extLst>
          </p:cNvPr>
          <p:cNvSpPr/>
          <p:nvPr/>
        </p:nvSpPr>
        <p:spPr>
          <a:xfrm>
            <a:off x="4378960" y="762000"/>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7087E-5C2A-413C-AC1C-ED187CC460ED}"/>
              </a:ext>
            </a:extLst>
          </p:cNvPr>
          <p:cNvSpPr>
            <a:spLocks noGrp="1"/>
          </p:cNvSpPr>
          <p:nvPr>
            <p:ph type="title"/>
          </p:nvPr>
        </p:nvSpPr>
        <p:spPr>
          <a:xfrm>
            <a:off x="166256" y="1412488"/>
            <a:ext cx="3571134" cy="4363844"/>
          </a:xfrm>
        </p:spPr>
        <p:txBody>
          <a:bodyPr anchor="t">
            <a:normAutofit/>
          </a:bodyPr>
          <a:lstStyle/>
          <a:p>
            <a:r>
              <a:rPr lang="en-GB" sz="4000" b="1" dirty="0">
                <a:solidFill>
                  <a:srgbClr val="FFFFFF"/>
                </a:solidFill>
                <a:latin typeface="Montserrat" panose="00000500000000000000" pitchFamily="2" charset="0"/>
              </a:rPr>
              <a:t>How to apply? </a:t>
            </a: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2A2EADB-0B32-D948-A678-ADD834C69ADC}"/>
              </a:ext>
            </a:extLst>
          </p:cNvPr>
          <p:cNvSpPr/>
          <p:nvPr/>
        </p:nvSpPr>
        <p:spPr>
          <a:xfrm>
            <a:off x="4378959" y="1046480"/>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2">
            <a:extLst>
              <a:ext uri="{FF2B5EF4-FFF2-40B4-BE49-F238E27FC236}">
                <a16:creationId xmlns:a16="http://schemas.microsoft.com/office/drawing/2014/main" id="{2BC525D9-3D41-0A4D-8C60-50801E4E91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4">
            <a:extLst>
              <a:ext uri="{FF2B5EF4-FFF2-40B4-BE49-F238E27FC236}">
                <a16:creationId xmlns:a16="http://schemas.microsoft.com/office/drawing/2014/main" id="{923A21D1-3743-494C-9529-35E0A6167C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9DDC152-AF43-3441-8F14-2365D42AB761}"/>
              </a:ext>
            </a:extLst>
          </p:cNvPr>
          <p:cNvSpPr txBox="1"/>
          <p:nvPr/>
        </p:nvSpPr>
        <p:spPr>
          <a:xfrm>
            <a:off x="4300581" y="782568"/>
            <a:ext cx="7279254" cy="5416868"/>
          </a:xfrm>
          <a:prstGeom prst="rect">
            <a:avLst/>
          </a:prstGeom>
          <a:noFill/>
        </p:spPr>
        <p:txBody>
          <a:bodyPr wrap="square" rtlCol="0">
            <a:spAutoFit/>
          </a:bodyPr>
          <a:lstStyle/>
          <a:p>
            <a:pPr lvl="0"/>
            <a:endParaRPr lang="en-GB" dirty="0">
              <a:solidFill>
                <a:srgbClr val="CC0066"/>
              </a:solidFill>
            </a:endParaRPr>
          </a:p>
          <a:p>
            <a:pPr marL="171450" lvl="0" indent="-171450">
              <a:buFont typeface="Wingdings" pitchFamily="2" charset="2"/>
              <a:buChar char="§"/>
            </a:pPr>
            <a:r>
              <a:rPr lang="en-GB" dirty="0"/>
              <a:t>Submit your CV and a cover letter of no more than 300 words of why you are interested in the role </a:t>
            </a:r>
            <a:r>
              <a:rPr lang="en-GB" dirty="0">
                <a:hlinkClick r:id="rId2"/>
              </a:rPr>
              <a:t>through our website</a:t>
            </a:r>
            <a:r>
              <a:rPr lang="en-GB" dirty="0"/>
              <a:t>.</a:t>
            </a:r>
          </a:p>
          <a:p>
            <a:pPr lvl="0"/>
            <a:endParaRPr lang="en-GB" dirty="0"/>
          </a:p>
          <a:p>
            <a:pPr marL="171450" lvl="0" indent="-171450">
              <a:buFont typeface="Wingdings" pitchFamily="2" charset="2"/>
              <a:buChar char="§"/>
            </a:pPr>
            <a:r>
              <a:rPr lang="en-GB" dirty="0"/>
              <a:t>The closing date for this role is </a:t>
            </a:r>
            <a:r>
              <a:rPr lang="en-GB" b="1" dirty="0"/>
              <a:t>Tuesday 23 September 2025 at midnight.</a:t>
            </a:r>
          </a:p>
          <a:p>
            <a:pPr lvl="0"/>
            <a:endParaRPr lang="en-GB" dirty="0"/>
          </a:p>
          <a:p>
            <a:pPr marL="171450" lvl="0" indent="-171450">
              <a:buFont typeface="Wingdings" pitchFamily="2" charset="2"/>
              <a:buChar char="§"/>
            </a:pPr>
            <a:r>
              <a:rPr lang="en-GB" dirty="0"/>
              <a:t>Interviews for this role will take place 28 and 29 October 2025. If you have a preferred date please let us know when you send in your CV and covering letter.</a:t>
            </a:r>
          </a:p>
          <a:p>
            <a:pPr lvl="0"/>
            <a:endParaRPr lang="en-GB" dirty="0"/>
          </a:p>
          <a:p>
            <a:pPr marL="171450" lvl="0" indent="-171450">
              <a:buFont typeface="Wingdings" pitchFamily="2" charset="2"/>
              <a:buChar char="§"/>
            </a:pPr>
            <a:r>
              <a:rPr lang="en-GB" dirty="0"/>
              <a:t>The Scottish Legal Complaints Commission is an equal opportunities employer and positively encourages applications from suitably qualified and eligible candidates regardless of sex, race, disability, age, sexual orientation, gender reassignment, religion, pregnancy or maternity. </a:t>
            </a:r>
          </a:p>
          <a:p>
            <a:pPr lvl="0"/>
            <a:endParaRPr lang="en-GB" dirty="0"/>
          </a:p>
          <a:p>
            <a:pPr marL="171450" lvl="0" indent="-171450">
              <a:buFont typeface="Wingdings" pitchFamily="2" charset="2"/>
              <a:buChar char="§"/>
            </a:pPr>
            <a:r>
              <a:rPr lang="en-GB" dirty="0"/>
              <a:t>Please read our employment relationship privacy notice </a:t>
            </a:r>
            <a:r>
              <a:rPr lang="en-GB" dirty="0">
                <a:hlinkClick r:id="rId3"/>
              </a:rPr>
              <a:t>here</a:t>
            </a:r>
            <a:r>
              <a:rPr lang="en-GB" dirty="0"/>
              <a:t> to find out what we will do with your personal information and how we will keep it safe.</a:t>
            </a:r>
          </a:p>
          <a:p>
            <a:pPr lvl="0"/>
            <a:endParaRPr lang="en-GB" sz="1000" dirty="0"/>
          </a:p>
          <a:p>
            <a:pPr lvl="0"/>
            <a:endParaRPr lang="en-GB" sz="1200" dirty="0"/>
          </a:p>
        </p:txBody>
      </p:sp>
    </p:spTree>
    <p:extLst>
      <p:ext uri="{BB962C8B-B14F-4D97-AF65-F5344CB8AC3E}">
        <p14:creationId xmlns:p14="http://schemas.microsoft.com/office/powerpoint/2010/main" val="338155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71C308-F987-FB44-8B2D-71B0649AE5B8}"/>
              </a:ext>
            </a:extLst>
          </p:cNvPr>
          <p:cNvSpPr/>
          <p:nvPr/>
        </p:nvSpPr>
        <p:spPr>
          <a:xfrm>
            <a:off x="4378960" y="762000"/>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7087E-5C2A-413C-AC1C-ED187CC460ED}"/>
              </a:ext>
            </a:extLst>
          </p:cNvPr>
          <p:cNvSpPr>
            <a:spLocks noGrp="1"/>
          </p:cNvSpPr>
          <p:nvPr>
            <p:ph type="title"/>
          </p:nvPr>
        </p:nvSpPr>
        <p:spPr>
          <a:xfrm>
            <a:off x="172720" y="1412488"/>
            <a:ext cx="3564669" cy="4363844"/>
          </a:xfrm>
        </p:spPr>
        <p:txBody>
          <a:bodyPr anchor="t">
            <a:normAutofit/>
          </a:bodyPr>
          <a:lstStyle/>
          <a:p>
            <a:r>
              <a:rPr lang="en-GB" sz="3600" b="1" dirty="0">
                <a:solidFill>
                  <a:srgbClr val="FFFFFF"/>
                </a:solidFill>
                <a:latin typeface="Montserrat" panose="00000500000000000000" pitchFamily="2" charset="0"/>
              </a:rPr>
              <a:t>The recruitment pack at a glance</a:t>
            </a: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2A2EADB-0B32-D948-A678-ADD834C69ADC}"/>
              </a:ext>
            </a:extLst>
          </p:cNvPr>
          <p:cNvSpPr/>
          <p:nvPr/>
        </p:nvSpPr>
        <p:spPr>
          <a:xfrm>
            <a:off x="4378959" y="1046480"/>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8" name="Picture 7">
            <a:extLst>
              <a:ext uri="{FF2B5EF4-FFF2-40B4-BE49-F238E27FC236}">
                <a16:creationId xmlns:a16="http://schemas.microsoft.com/office/drawing/2014/main" id="{BCD04ED4-4E12-5849-8EC3-6B0240DF5F8E}"/>
              </a:ext>
            </a:extLst>
          </p:cNvPr>
          <p:cNvPicPr>
            <a:picLocks noChangeAspect="1"/>
          </p:cNvPicPr>
          <p:nvPr/>
        </p:nvPicPr>
        <p:blipFill>
          <a:blip r:embed="rId2"/>
          <a:stretch>
            <a:fillRect/>
          </a:stretch>
        </p:blipFill>
        <p:spPr>
          <a:xfrm>
            <a:off x="8326400" y="3125530"/>
            <a:ext cx="3226068" cy="2533590"/>
          </a:xfrm>
          <a:prstGeom prst="rect">
            <a:avLst/>
          </a:prstGeom>
        </p:spPr>
      </p:pic>
      <p:sp>
        <p:nvSpPr>
          <p:cNvPr id="10" name="TextBox 9">
            <a:extLst>
              <a:ext uri="{FF2B5EF4-FFF2-40B4-BE49-F238E27FC236}">
                <a16:creationId xmlns:a16="http://schemas.microsoft.com/office/drawing/2014/main" id="{0A500953-5F11-9345-A594-703239133423}"/>
              </a:ext>
            </a:extLst>
          </p:cNvPr>
          <p:cNvSpPr txBox="1"/>
          <p:nvPr/>
        </p:nvSpPr>
        <p:spPr>
          <a:xfrm>
            <a:off x="4277358" y="225608"/>
            <a:ext cx="7391668" cy="3570208"/>
          </a:xfrm>
          <a:prstGeom prst="rect">
            <a:avLst/>
          </a:prstGeom>
          <a:noFill/>
        </p:spPr>
        <p:txBody>
          <a:bodyPr wrap="square" rtlCol="0">
            <a:spAutoFit/>
          </a:bodyPr>
          <a:lstStyle/>
          <a:p>
            <a:r>
              <a:rPr lang="en-GB" sz="1600" b="1" dirty="0">
                <a:solidFill>
                  <a:srgbClr val="CC0066"/>
                </a:solidFill>
              </a:rPr>
              <a:t>We’re so pleased you are considering this job and reading this pack.</a:t>
            </a:r>
          </a:p>
          <a:p>
            <a:r>
              <a:rPr lang="en-GB" sz="800" dirty="0"/>
              <a:t> </a:t>
            </a:r>
          </a:p>
          <a:p>
            <a:r>
              <a:rPr lang="en-GB" sz="1400" dirty="0"/>
              <a:t>We’re excited to tell you more about our organisation.  We’re a small team of around 60 staff, that accepts complaints about all types of lawyers in Scotland.  We always try to resolve cases informally, if possible, but can take formal decisions and award up to £20,000 compensation.  For serious issues around the conduct of solicitors we perform some initial functions, but then pass the case to the relevant professional body.  </a:t>
            </a:r>
          </a:p>
          <a:p>
            <a:r>
              <a:rPr lang="en-GB" sz="800" dirty="0"/>
              <a:t> </a:t>
            </a:r>
          </a:p>
          <a:p>
            <a:r>
              <a:rPr lang="en-GB" sz="1400" dirty="0"/>
              <a:t>There are more details later in the pack, but before we get to those, we want to talk about the opportunity we can offer you, the people you’ll work with, and the organisation you would join.</a:t>
            </a:r>
          </a:p>
          <a:p>
            <a:endParaRPr lang="en-GB" sz="1400" dirty="0"/>
          </a:p>
          <a:p>
            <a:r>
              <a:rPr lang="en-GB" sz="1400" dirty="0"/>
              <a:t>There are then some more specific details of the role, our rewards package, and the organisation’s functions.</a:t>
            </a:r>
          </a:p>
          <a:p>
            <a:r>
              <a:rPr lang="en-GB" sz="800" dirty="0"/>
              <a:t> </a:t>
            </a:r>
            <a:r>
              <a:rPr lang="en-GB" dirty="0"/>
              <a:t> </a:t>
            </a:r>
          </a:p>
          <a:p>
            <a:r>
              <a:rPr lang="en-GB" b="1" dirty="0"/>
              <a:t> </a:t>
            </a:r>
            <a:endParaRPr lang="en-GB" dirty="0"/>
          </a:p>
          <a:p>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DC17CD6-826B-BB47-9DE6-78E45753FA1C}"/>
                  </a:ext>
                </a:extLst>
              </p:cNvPr>
              <p:cNvSpPr txBox="1"/>
              <p:nvPr/>
            </p:nvSpPr>
            <p:spPr>
              <a:xfrm>
                <a:off x="4286028" y="2843084"/>
                <a:ext cx="4146771" cy="2923877"/>
              </a:xfrm>
              <a:prstGeom prst="rect">
                <a:avLst/>
              </a:prstGeom>
              <a:noFill/>
            </p:spPr>
            <p:txBody>
              <a:bodyPr wrap="square" rtlCol="0">
                <a:spAutoFit/>
              </a:bodyPr>
              <a:lstStyle/>
              <a:p>
                <a:r>
                  <a:rPr lang="en-GB" dirty="0"/>
                  <a:t> </a:t>
                </a:r>
              </a:p>
              <a:p>
                <a:r>
                  <a:rPr lang="en-GB" sz="1400" dirty="0"/>
                  <a:t>For a greater feel for our culture and energy you may also want to check out our socials to see if you think this is an organisation, you’d be proud to work for. From awards (like this one </a:t>
                </a:r>
                <a14:m>
                  <m:oMath xmlns:m="http://schemas.openxmlformats.org/officeDocument/2006/math">
                    <m:r>
                      <a:rPr lang="en-GB" sz="1400" b="0" i="1" smtClean="0">
                        <a:latin typeface="Cambria Math" panose="02040503050406030204" pitchFamily="18" charset="0"/>
                      </a:rPr>
                      <m:t>→ ), </m:t>
                    </m:r>
                  </m:oMath>
                </a14:m>
                <a:r>
                  <a:rPr lang="en-GB" sz="1400" dirty="0"/>
                  <a:t>to outreach, to tips for lawyers, and our examples of our charity and inclusion work it should help you decide if we’re for you:</a:t>
                </a:r>
                <a:r>
                  <a:rPr lang="en-GB" sz="800" dirty="0"/>
                  <a:t> </a:t>
                </a:r>
              </a:p>
              <a:p>
                <a:endParaRPr lang="en-GB" sz="600" dirty="0"/>
              </a:p>
              <a:p>
                <a:endParaRPr lang="en-GB" sz="600" dirty="0"/>
              </a:p>
              <a:p>
                <a:r>
                  <a:rPr lang="en-GB" sz="1400" dirty="0"/>
                  <a:t>	 </a:t>
                </a:r>
                <a:r>
                  <a:rPr lang="en-GB" sz="1400" dirty="0">
                    <a:hlinkClick r:id="rId3"/>
                  </a:rPr>
                  <a:t>https://twitter.com/slcccomplaints</a:t>
                </a:r>
                <a:r>
                  <a:rPr lang="en-GB" sz="1400" dirty="0"/>
                  <a:t> </a:t>
                </a:r>
              </a:p>
              <a:p>
                <a:endParaRPr lang="en-GB" sz="1400" dirty="0"/>
              </a:p>
              <a:p>
                <a:r>
                  <a:rPr lang="en-GB" sz="1400" dirty="0"/>
                  <a:t>	 </a:t>
                </a:r>
                <a:r>
                  <a:rPr lang="en-GB" sz="1400" dirty="0">
                    <a:hlinkClick r:id="rId4"/>
                  </a:rPr>
                  <a:t>https://tinyurl.com/ycknv372</a:t>
                </a:r>
                <a:r>
                  <a:rPr lang="en-GB" sz="1400" dirty="0"/>
                  <a:t> </a:t>
                </a:r>
              </a:p>
              <a:p>
                <a:endParaRPr lang="en-GB" sz="1400" dirty="0">
                  <a:solidFill>
                    <a:srgbClr val="CC0066"/>
                  </a:solidFill>
                </a:endParaRPr>
              </a:p>
              <a:p>
                <a:r>
                  <a:rPr lang="en-GB" sz="1400" dirty="0">
                    <a:solidFill>
                      <a:srgbClr val="CC0066"/>
                    </a:solidFill>
                  </a:rPr>
                  <a:t>Please consider applying!</a:t>
                </a:r>
              </a:p>
            </p:txBody>
          </p:sp>
        </mc:Choice>
        <mc:Fallback xmlns="">
          <p:sp>
            <p:nvSpPr>
              <p:cNvPr id="13" name="TextBox 12">
                <a:extLst>
                  <a:ext uri="{FF2B5EF4-FFF2-40B4-BE49-F238E27FC236}">
                    <a16:creationId xmlns:a16="http://schemas.microsoft.com/office/drawing/2014/main" id="{9DC17CD6-826B-BB47-9DE6-78E45753FA1C}"/>
                  </a:ext>
                </a:extLst>
              </p:cNvPr>
              <p:cNvSpPr txBox="1">
                <a:spLocks noRot="1" noChangeAspect="1" noMove="1" noResize="1" noEditPoints="1" noAdjustHandles="1" noChangeArrowheads="1" noChangeShapeType="1" noTextEdit="1"/>
              </p:cNvSpPr>
              <p:nvPr/>
            </p:nvSpPr>
            <p:spPr>
              <a:xfrm>
                <a:off x="4286028" y="2843084"/>
                <a:ext cx="4146771" cy="2923877"/>
              </a:xfrm>
              <a:prstGeom prst="rect">
                <a:avLst/>
              </a:prstGeom>
              <a:blipFill>
                <a:blip r:embed="rId5"/>
                <a:stretch>
                  <a:fillRect l="-441" r="-588" b="-1250"/>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AB0618E0-3E69-C543-9383-A1CA91865662}"/>
              </a:ext>
            </a:extLst>
          </p:cNvPr>
          <p:cNvSpPr txBox="1"/>
          <p:nvPr/>
        </p:nvSpPr>
        <p:spPr>
          <a:xfrm>
            <a:off x="4286028" y="5765473"/>
            <a:ext cx="7560532" cy="1415772"/>
          </a:xfrm>
          <a:prstGeom prst="rect">
            <a:avLst/>
          </a:prstGeom>
          <a:noFill/>
        </p:spPr>
        <p:txBody>
          <a:bodyPr wrap="square" rtlCol="0">
            <a:spAutoFit/>
          </a:bodyPr>
          <a:lstStyle/>
          <a:p>
            <a:r>
              <a:rPr lang="en-GB" sz="1400" dirty="0"/>
              <a:t>We’re open on professional and work experience. Past appointments have gone both to very experienced candidates and to ones taking earlier steps in their career where we see passion, skills, and commitment.  We want to build a diverse team, so we don’t have preconceptions – you can tell us why you think you’ll be great in this role.</a:t>
            </a:r>
          </a:p>
          <a:p>
            <a:r>
              <a:rPr lang="en-GB" sz="1200" b="1" dirty="0"/>
              <a:t> </a:t>
            </a:r>
            <a:endParaRPr lang="en-GB" sz="1200" dirty="0"/>
          </a:p>
          <a:p>
            <a:endParaRPr lang="en-US" dirty="0"/>
          </a:p>
        </p:txBody>
      </p:sp>
      <p:sp>
        <p:nvSpPr>
          <p:cNvPr id="11" name="Rectangle 2">
            <a:extLst>
              <a:ext uri="{FF2B5EF4-FFF2-40B4-BE49-F238E27FC236}">
                <a16:creationId xmlns:a16="http://schemas.microsoft.com/office/drawing/2014/main" id="{2BC525D9-3D41-0A4D-8C60-50801E4E91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a:extLst>
              <a:ext uri="{FF2B5EF4-FFF2-40B4-BE49-F238E27FC236}">
                <a16:creationId xmlns:a16="http://schemas.microsoft.com/office/drawing/2014/main" id="{9B72EEB8-79AD-6542-B28D-058A11962C16}"/>
              </a:ext>
            </a:extLst>
          </p:cNvPr>
          <p:cNvPicPr>
            <a:picLocks noChangeAspect="1"/>
          </p:cNvPicPr>
          <p:nvPr/>
        </p:nvPicPr>
        <p:blipFill>
          <a:blip r:embed="rId6"/>
          <a:stretch>
            <a:fillRect/>
          </a:stretch>
        </p:blipFill>
        <p:spPr>
          <a:xfrm>
            <a:off x="4903483" y="4996309"/>
            <a:ext cx="292100" cy="292100"/>
          </a:xfrm>
          <a:prstGeom prst="rect">
            <a:avLst/>
          </a:prstGeom>
        </p:spPr>
      </p:pic>
      <p:sp>
        <p:nvSpPr>
          <p:cNvPr id="16" name="Rectangle 4">
            <a:extLst>
              <a:ext uri="{FF2B5EF4-FFF2-40B4-BE49-F238E27FC236}">
                <a16:creationId xmlns:a16="http://schemas.microsoft.com/office/drawing/2014/main" id="{923A21D1-3743-494C-9529-35E0A6167C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3268FAF4-EFE2-8844-A701-9A92823AC511}"/>
              </a:ext>
            </a:extLst>
          </p:cNvPr>
          <p:cNvGraphicFramePr>
            <a:graphicFrameLocks noChangeAspect="1"/>
          </p:cNvGraphicFramePr>
          <p:nvPr>
            <p:extLst>
              <p:ext uri="{D42A27DB-BD31-4B8C-83A1-F6EECF244321}">
                <p14:modId xmlns:p14="http://schemas.microsoft.com/office/powerpoint/2010/main" val="2760399636"/>
              </p:ext>
            </p:extLst>
          </p:nvPr>
        </p:nvGraphicFramePr>
        <p:xfrm>
          <a:off x="4897250" y="4596259"/>
          <a:ext cx="292100" cy="292100"/>
        </p:xfrm>
        <a:graphic>
          <a:graphicData uri="http://schemas.openxmlformats.org/presentationml/2006/ole">
            <mc:AlternateContent xmlns:mc="http://schemas.openxmlformats.org/markup-compatibility/2006">
              <mc:Choice xmlns:v="urn:schemas-microsoft-com:vml" Requires="v">
                <p:oleObj r:id="rId7" imgW="787400" imgH="774700" progId="PBrush">
                  <p:embed/>
                </p:oleObj>
              </mc:Choice>
              <mc:Fallback>
                <p:oleObj r:id="rId7" imgW="787400" imgH="774700" progId="PBrush">
                  <p:embed/>
                  <p:pic>
                    <p:nvPicPr>
                      <p:cNvPr id="19" name="Object 18">
                        <a:extLst>
                          <a:ext uri="{FF2B5EF4-FFF2-40B4-BE49-F238E27FC236}">
                            <a16:creationId xmlns:a16="http://schemas.microsoft.com/office/drawing/2014/main" id="{3268FAF4-EFE2-8844-A701-9A92823AC5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7250" y="4596259"/>
                        <a:ext cx="292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718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7087E-5C2A-413C-AC1C-ED187CC460ED}"/>
              </a:ext>
            </a:extLst>
          </p:cNvPr>
          <p:cNvSpPr>
            <a:spLocks noGrp="1"/>
          </p:cNvSpPr>
          <p:nvPr>
            <p:ph type="title"/>
          </p:nvPr>
        </p:nvSpPr>
        <p:spPr>
          <a:xfrm>
            <a:off x="182880" y="1412488"/>
            <a:ext cx="3554509" cy="4363844"/>
          </a:xfrm>
        </p:spPr>
        <p:txBody>
          <a:bodyPr anchor="t">
            <a:normAutofit/>
          </a:bodyPr>
          <a:lstStyle/>
          <a:p>
            <a:r>
              <a:rPr lang="en-GB" sz="4000" b="1" dirty="0">
                <a:solidFill>
                  <a:srgbClr val="FFFFFF"/>
                </a:solidFill>
                <a:latin typeface="Montserrat" panose="00000500000000000000" pitchFamily="2" charset="0"/>
              </a:rPr>
              <a:t>The opportunity available </a:t>
            </a:r>
          </a:p>
        </p:txBody>
      </p:sp>
      <p:sp>
        <p:nvSpPr>
          <p:cNvPr id="3" name="Content Placeholder 2">
            <a:extLst>
              <a:ext uri="{FF2B5EF4-FFF2-40B4-BE49-F238E27FC236}">
                <a16:creationId xmlns:a16="http://schemas.microsoft.com/office/drawing/2014/main" id="{58BFD0F3-88E2-41DB-B9A1-541E713E186A}"/>
              </a:ext>
            </a:extLst>
          </p:cNvPr>
          <p:cNvSpPr>
            <a:spLocks noGrp="1"/>
          </p:cNvSpPr>
          <p:nvPr>
            <p:ph sz="half" idx="1"/>
          </p:nvPr>
        </p:nvSpPr>
        <p:spPr>
          <a:xfrm>
            <a:off x="4380856" y="914400"/>
            <a:ext cx="3427283" cy="5852160"/>
          </a:xfrm>
        </p:spPr>
        <p:txBody>
          <a:bodyPr>
            <a:normAutofit fontScale="25000" lnSpcReduction="20000"/>
          </a:bodyPr>
          <a:lstStyle/>
          <a:p>
            <a:pPr lvl="0">
              <a:lnSpc>
                <a:spcPct val="120000"/>
              </a:lnSpc>
              <a:spcBef>
                <a:spcPts val="0"/>
              </a:spcBef>
              <a:buFont typeface="Wingdings" pitchFamily="2" charset="2"/>
              <a:buChar char="§"/>
            </a:pPr>
            <a:r>
              <a:rPr lang="en-GB" sz="5600" dirty="0"/>
              <a:t>We’re looking for a Case Support Officer to join our team.</a:t>
            </a:r>
          </a:p>
          <a:p>
            <a:pPr lvl="0">
              <a:lnSpc>
                <a:spcPct val="120000"/>
              </a:lnSpc>
              <a:spcBef>
                <a:spcPts val="0"/>
              </a:spcBef>
              <a:buFont typeface="Wingdings" pitchFamily="2" charset="2"/>
              <a:buChar char="§"/>
            </a:pPr>
            <a:endParaRPr lang="en-GB" sz="5600" dirty="0"/>
          </a:p>
          <a:p>
            <a:pPr lvl="0">
              <a:lnSpc>
                <a:spcPct val="120000"/>
              </a:lnSpc>
              <a:spcBef>
                <a:spcPts val="0"/>
              </a:spcBef>
              <a:buFont typeface="Wingdings" pitchFamily="2" charset="2"/>
              <a:buChar char="§"/>
            </a:pPr>
            <a:r>
              <a:rPr lang="en-US" sz="5600" dirty="0"/>
              <a:t>You will be the first point of contact for external service users, assisting a wide range of people with enquiries relating to new and existing complaints.</a:t>
            </a:r>
            <a:r>
              <a:rPr lang="en-GB" sz="5600" dirty="0"/>
              <a:t> </a:t>
            </a:r>
          </a:p>
          <a:p>
            <a:pPr marL="0" lvl="0" indent="0">
              <a:lnSpc>
                <a:spcPct val="120000"/>
              </a:lnSpc>
              <a:spcBef>
                <a:spcPts val="0"/>
              </a:spcBef>
              <a:buNone/>
            </a:pPr>
            <a:endParaRPr lang="en-GB" sz="5600" dirty="0"/>
          </a:p>
          <a:p>
            <a:pPr lvl="0">
              <a:lnSpc>
                <a:spcPct val="120000"/>
              </a:lnSpc>
              <a:spcBef>
                <a:spcPts val="0"/>
              </a:spcBef>
              <a:buFont typeface="Wingdings" pitchFamily="2" charset="2"/>
              <a:buChar char="§"/>
            </a:pPr>
            <a:r>
              <a:rPr lang="en-US" sz="5600" dirty="0"/>
              <a:t>You will ensure we are accessible and helpful, as well as deliver high quality administrative support to help facilitate early resolution of complaints, and fair outcomes for solicitors and consumers</a:t>
            </a:r>
            <a:r>
              <a:rPr lang="en-GB" sz="5600" dirty="0"/>
              <a:t>. </a:t>
            </a:r>
          </a:p>
          <a:p>
            <a:pPr marL="0" lvl="0" indent="0">
              <a:lnSpc>
                <a:spcPct val="120000"/>
              </a:lnSpc>
              <a:spcBef>
                <a:spcPts val="0"/>
              </a:spcBef>
              <a:buNone/>
            </a:pPr>
            <a:endParaRPr lang="en-GB" sz="5600" dirty="0"/>
          </a:p>
          <a:p>
            <a:pPr>
              <a:lnSpc>
                <a:spcPct val="120000"/>
              </a:lnSpc>
              <a:spcBef>
                <a:spcPts val="0"/>
              </a:spcBef>
              <a:buFont typeface="Wingdings" pitchFamily="2" charset="2"/>
              <a:buChar char="§"/>
            </a:pPr>
            <a:r>
              <a:rPr lang="en-US" sz="5600" dirty="0"/>
              <a:t>You will help keep cases moving quickly through our process by maintaining and updating the information on our case management system, ensuring that all service user interactions are recorded and complaint information is accurate.</a:t>
            </a:r>
            <a:endParaRPr lang="en-GB" sz="5600" dirty="0"/>
          </a:p>
          <a:p>
            <a:pPr marL="0" lvl="0" indent="0">
              <a:lnSpc>
                <a:spcPct val="120000"/>
              </a:lnSpc>
              <a:spcBef>
                <a:spcPts val="0"/>
              </a:spcBef>
              <a:buNone/>
            </a:pPr>
            <a:endParaRPr lang="en-GB" sz="5600" dirty="0"/>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B581F75-E3E4-4EA5-B510-B639732AB5BC}"/>
              </a:ext>
            </a:extLst>
          </p:cNvPr>
          <p:cNvSpPr txBox="1">
            <a:spLocks/>
          </p:cNvSpPr>
          <p:nvPr/>
        </p:nvSpPr>
        <p:spPr>
          <a:xfrm>
            <a:off x="8323410" y="914400"/>
            <a:ext cx="3553630" cy="5443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150" lvl="0" indent="-311150">
              <a:lnSpc>
                <a:spcPct val="100000"/>
              </a:lnSpc>
              <a:spcBef>
                <a:spcPts val="0"/>
              </a:spcBef>
              <a:buFont typeface="Wingdings" pitchFamily="2" charset="2"/>
              <a:buChar char="§"/>
            </a:pPr>
            <a:r>
              <a:rPr lang="en-GB" sz="1400" dirty="0">
                <a:solidFill>
                  <a:prstClr val="black"/>
                </a:solidFill>
              </a:rPr>
              <a:t>We’re driven but informal, and we deliver serious functions - but enjoy doing so with good humour and teamwork.</a:t>
            </a:r>
          </a:p>
          <a:p>
            <a:pPr marL="342900" lvl="0" indent="-342900">
              <a:spcAft>
                <a:spcPts val="0"/>
              </a:spcAft>
              <a:buFont typeface="Wingdings"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We want you to be passionate about customer service, and in return we want to deliver experience which prepares you for even bigger roles in the future.</a:t>
            </a:r>
          </a:p>
          <a:p>
            <a:pPr marL="342900" lvl="0" indent="-342900">
              <a:spcAft>
                <a:spcPts val="0"/>
              </a:spcAft>
              <a:buFont typeface="Wingdings"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17 of our current staff have been promoted within the business.</a:t>
            </a:r>
          </a:p>
          <a:p>
            <a:pPr marL="342900" lvl="0" indent="-342900">
              <a:spcAft>
                <a:spcPts val="0"/>
              </a:spcAft>
              <a:buFont typeface="Wingdings" pitchFamily="2" charset="2"/>
              <a:buChar char=""/>
            </a:pPr>
            <a:r>
              <a:rPr kumimoji="0" lang="en-GB" sz="1400" b="0" i="0" u="none" strike="noStrike" kern="1200" cap="none" spc="0" normalizeH="0" baseline="0" noProof="0" dirty="0">
                <a:ln>
                  <a:noFill/>
                </a:ln>
                <a:effectLst/>
                <a:uLnTx/>
                <a:uFillTx/>
                <a:latin typeface="Calibri" panose="020F0502020204030204" pitchFamily="34" charset="0"/>
                <a:cs typeface="Times New Roman" panose="02020603050405020304" pitchFamily="18" charset="0"/>
              </a:rPr>
              <a:t>Want to find out more about what it’s like to work with us?  </a:t>
            </a:r>
            <a:r>
              <a:rPr lang="en-GB" sz="1400" dirty="0">
                <a:latin typeface="Calibri" panose="020F0502020204030204" pitchFamily="34" charset="0"/>
                <a:cs typeface="Times New Roman" panose="02020603050405020304" pitchFamily="18" charset="0"/>
              </a:rPr>
              <a:t>Watch this short video (</a:t>
            </a:r>
            <a:r>
              <a:rPr lang="en-GB" sz="1400" dirty="0">
                <a:hlinkClick r:id="rId2"/>
              </a:rPr>
              <a:t>What it's like working with us?</a:t>
            </a:r>
            <a:r>
              <a:rPr lang="en-GB" sz="1400" dirty="0"/>
              <a:t>)</a:t>
            </a:r>
            <a:endParaRPr kumimoji="0" lang="en-GB" sz="1400" b="0" i="0" u="none" strike="noStrike" kern="1200" cap="none" spc="0" normalizeH="0" baseline="0" noProof="0" dirty="0">
              <a:ln>
                <a:noFill/>
              </a:ln>
              <a:effectLst/>
              <a:uLnTx/>
              <a:uFillTx/>
              <a:latin typeface="Calibri" panose="020F0502020204030204" pitchFamily="34" charset="0"/>
              <a:cs typeface="Times New Roman" panose="02020603050405020304" pitchFamily="18" charset="0"/>
            </a:endParaRPr>
          </a:p>
          <a:p>
            <a:pPr marL="342900" lvl="0" indent="-342900">
              <a:spcAft>
                <a:spcPts val="0"/>
              </a:spcAft>
              <a:buFont typeface="Wingdings" pitchFamily="2" charset="2"/>
              <a:buChar char=""/>
            </a:pPr>
            <a:endParaRPr kumimoji="0" lang="en-GB" sz="1400" b="0" i="0" u="none" strike="noStrike" kern="1200" cap="none" spc="0" normalizeH="0" baseline="0" noProof="0" dirty="0">
              <a:ln>
                <a:noFill/>
              </a:ln>
              <a:effectLst/>
              <a:uLnTx/>
              <a:uFillTx/>
              <a:latin typeface="Calibri" panose="020F0502020204030204"/>
            </a:endParaRPr>
          </a:p>
        </p:txBody>
      </p:sp>
      <p:pic>
        <p:nvPicPr>
          <p:cNvPr id="4" name="Picture 3">
            <a:extLst>
              <a:ext uri="{FF2B5EF4-FFF2-40B4-BE49-F238E27FC236}">
                <a16:creationId xmlns:a16="http://schemas.microsoft.com/office/drawing/2014/main" id="{4CA3F1FC-B453-1241-BA0C-B01B8D3BC335}"/>
              </a:ext>
            </a:extLst>
          </p:cNvPr>
          <p:cNvPicPr>
            <a:picLocks noChangeAspect="1"/>
          </p:cNvPicPr>
          <p:nvPr/>
        </p:nvPicPr>
        <p:blipFill>
          <a:blip r:embed="rId3"/>
          <a:stretch>
            <a:fillRect/>
          </a:stretch>
        </p:blipFill>
        <p:spPr>
          <a:xfrm>
            <a:off x="8763427" y="4447831"/>
            <a:ext cx="2673596" cy="1495769"/>
          </a:xfrm>
          <a:prstGeom prst="rect">
            <a:avLst/>
          </a:prstGeom>
        </p:spPr>
      </p:pic>
    </p:spTree>
    <p:extLst>
      <p:ext uri="{BB962C8B-B14F-4D97-AF65-F5344CB8AC3E}">
        <p14:creationId xmlns:p14="http://schemas.microsoft.com/office/powerpoint/2010/main" val="3259349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7087E-5C2A-413C-AC1C-ED187CC460ED}"/>
              </a:ext>
            </a:extLst>
          </p:cNvPr>
          <p:cNvSpPr>
            <a:spLocks noGrp="1"/>
          </p:cNvSpPr>
          <p:nvPr>
            <p:ph type="title"/>
          </p:nvPr>
        </p:nvSpPr>
        <p:spPr>
          <a:xfrm>
            <a:off x="182880" y="1412488"/>
            <a:ext cx="3554509" cy="4363844"/>
          </a:xfrm>
        </p:spPr>
        <p:txBody>
          <a:bodyPr anchor="t">
            <a:normAutofit/>
          </a:bodyPr>
          <a:lstStyle/>
          <a:p>
            <a:r>
              <a:rPr lang="en-GB" sz="4000" b="1" dirty="0">
                <a:solidFill>
                  <a:srgbClr val="FFFFFF"/>
                </a:solidFill>
                <a:latin typeface="Montserrat" panose="00000500000000000000" pitchFamily="2" charset="0"/>
              </a:rPr>
              <a:t>The people you’ll work with </a:t>
            </a:r>
          </a:p>
        </p:txBody>
      </p:sp>
      <p:sp>
        <p:nvSpPr>
          <p:cNvPr id="3" name="Content Placeholder 2">
            <a:extLst>
              <a:ext uri="{FF2B5EF4-FFF2-40B4-BE49-F238E27FC236}">
                <a16:creationId xmlns:a16="http://schemas.microsoft.com/office/drawing/2014/main" id="{58BFD0F3-88E2-41DB-B9A1-541E713E186A}"/>
              </a:ext>
            </a:extLst>
          </p:cNvPr>
          <p:cNvSpPr>
            <a:spLocks noGrp="1"/>
          </p:cNvSpPr>
          <p:nvPr>
            <p:ph sz="half" idx="1"/>
          </p:nvPr>
        </p:nvSpPr>
        <p:spPr>
          <a:xfrm>
            <a:off x="4380856" y="741680"/>
            <a:ext cx="3427283" cy="5852160"/>
          </a:xfrm>
        </p:spPr>
        <p:txBody>
          <a:bodyPr>
            <a:normAutofit/>
          </a:bodyPr>
          <a:lstStyle/>
          <a:p>
            <a:pPr marL="342900" lvl="0" indent="-342900">
              <a:spcAft>
                <a:spcPts val="0"/>
              </a:spcAft>
              <a:buFont typeface="Wingdings"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You’ll report to the Investigation Support Manager.</a:t>
            </a:r>
          </a:p>
          <a:p>
            <a:pPr marL="342900" lvl="0" indent="-342900">
              <a:spcAft>
                <a:spcPts val="0"/>
              </a:spcAft>
              <a:buFont typeface="Wingdings"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You’ll be supported by your line manager and Case Support Officer colleague who will support you when you have questions. </a:t>
            </a:r>
          </a:p>
          <a:p>
            <a:pPr marL="342900" lvl="0" indent="-342900">
              <a:spcAft>
                <a:spcPts val="0"/>
              </a:spcAft>
              <a:buFont typeface="Wingdings"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84% of colleagues said they would recommend the SLCC to friends as a place to work.</a:t>
            </a:r>
            <a:endParaRPr lang="en-GB"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itchFamily="2" charset="2"/>
              <a:buChar char=""/>
            </a:pP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B581F75-E3E4-4EA5-B510-B639732AB5BC}"/>
              </a:ext>
            </a:extLst>
          </p:cNvPr>
          <p:cNvSpPr txBox="1">
            <a:spLocks/>
          </p:cNvSpPr>
          <p:nvPr/>
        </p:nvSpPr>
        <p:spPr>
          <a:xfrm>
            <a:off x="8323410" y="741680"/>
            <a:ext cx="3553630" cy="5443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Our senior managers are accessible to all colleagues, and they are always there to answer questions and support you in your role. </a:t>
            </a:r>
          </a:p>
          <a:p>
            <a:pPr marL="342900" lvl="0" indent="-342900">
              <a:spcAft>
                <a:spcPts val="0"/>
              </a:spcAft>
              <a:buFont typeface="Wingdings"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We have an active wellbeing and inclusion policy which helps celebrate and promote diversity and health.</a:t>
            </a:r>
          </a:p>
          <a:p>
            <a:pPr marL="342900" lvl="0" indent="-342900">
              <a:spcAft>
                <a:spcPts val="0"/>
              </a:spcAft>
              <a:buFont typeface="Wingdings" pitchFamily="2" charset="2"/>
              <a:buChar char=""/>
            </a:pPr>
            <a:r>
              <a:rPr lang="en-GB" sz="1400" dirty="0">
                <a:latin typeface="Calibri" panose="020F0502020204030204" pitchFamily="34" charset="0"/>
                <a:cs typeface="Times New Roman" panose="02020603050405020304" pitchFamily="18" charset="0"/>
              </a:rPr>
              <a:t>97% of colleagues said we were a fair place to work</a:t>
            </a:r>
            <a:endParaRPr kumimoji="0" lang="en-GB" sz="1400" b="0" i="0" u="none" strike="noStrike" kern="1200" cap="none" spc="0" normalizeH="0" baseline="0" noProof="0" dirty="0">
              <a:ln>
                <a:noFill/>
              </a:ln>
              <a:effectLst/>
              <a:uLnTx/>
              <a:uFillTx/>
              <a:latin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C129047-1B24-6159-5C93-AABB433304BA}"/>
              </a:ext>
            </a:extLst>
          </p:cNvPr>
          <p:cNvPicPr>
            <a:picLocks noChangeAspect="1"/>
          </p:cNvPicPr>
          <p:nvPr/>
        </p:nvPicPr>
        <p:blipFill>
          <a:blip r:embed="rId2"/>
          <a:stretch>
            <a:fillRect/>
          </a:stretch>
        </p:blipFill>
        <p:spPr>
          <a:xfrm>
            <a:off x="5018193" y="3662847"/>
            <a:ext cx="2346074" cy="2814481"/>
          </a:xfrm>
          <a:prstGeom prst="rect">
            <a:avLst/>
          </a:prstGeom>
        </p:spPr>
      </p:pic>
      <p:pic>
        <p:nvPicPr>
          <p:cNvPr id="10" name="Picture 9">
            <a:extLst>
              <a:ext uri="{FF2B5EF4-FFF2-40B4-BE49-F238E27FC236}">
                <a16:creationId xmlns:a16="http://schemas.microsoft.com/office/drawing/2014/main" id="{2506DBCB-0145-4EAF-E832-BEBEDCDEC1E4}"/>
              </a:ext>
            </a:extLst>
          </p:cNvPr>
          <p:cNvPicPr>
            <a:picLocks noChangeAspect="1"/>
          </p:cNvPicPr>
          <p:nvPr/>
        </p:nvPicPr>
        <p:blipFill>
          <a:blip r:embed="rId3"/>
          <a:stretch>
            <a:fillRect/>
          </a:stretch>
        </p:blipFill>
        <p:spPr>
          <a:xfrm>
            <a:off x="8643074" y="3207661"/>
            <a:ext cx="2914302" cy="2311168"/>
          </a:xfrm>
          <a:prstGeom prst="rect">
            <a:avLst/>
          </a:prstGeom>
        </p:spPr>
      </p:pic>
    </p:spTree>
    <p:extLst>
      <p:ext uri="{BB962C8B-B14F-4D97-AF65-F5344CB8AC3E}">
        <p14:creationId xmlns:p14="http://schemas.microsoft.com/office/powerpoint/2010/main" val="415810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71C308-F987-FB44-8B2D-71B0649AE5B8}"/>
              </a:ext>
            </a:extLst>
          </p:cNvPr>
          <p:cNvSpPr/>
          <p:nvPr/>
        </p:nvSpPr>
        <p:spPr>
          <a:xfrm>
            <a:off x="4378960" y="762000"/>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7087E-5C2A-413C-AC1C-ED187CC460ED}"/>
              </a:ext>
            </a:extLst>
          </p:cNvPr>
          <p:cNvSpPr>
            <a:spLocks noGrp="1"/>
          </p:cNvSpPr>
          <p:nvPr>
            <p:ph type="title"/>
          </p:nvPr>
        </p:nvSpPr>
        <p:spPr>
          <a:xfrm>
            <a:off x="163286" y="1412488"/>
            <a:ext cx="3936832" cy="4363844"/>
          </a:xfrm>
        </p:spPr>
        <p:txBody>
          <a:bodyPr anchor="t">
            <a:normAutofit/>
          </a:bodyPr>
          <a:lstStyle/>
          <a:p>
            <a:r>
              <a:rPr lang="en-GB" sz="4000" b="1" dirty="0">
                <a:solidFill>
                  <a:srgbClr val="FFFFFF"/>
                </a:solidFill>
                <a:latin typeface="Montserrat" panose="00000500000000000000" pitchFamily="2" charset="0"/>
              </a:rPr>
              <a:t>The organisation you’ll join</a:t>
            </a: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2A2EADB-0B32-D948-A678-ADD834C69ADC}"/>
              </a:ext>
            </a:extLst>
          </p:cNvPr>
          <p:cNvSpPr/>
          <p:nvPr/>
        </p:nvSpPr>
        <p:spPr>
          <a:xfrm>
            <a:off x="4378959" y="1046480"/>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A500953-5F11-9345-A594-703239133423}"/>
              </a:ext>
            </a:extLst>
          </p:cNvPr>
          <p:cNvSpPr txBox="1"/>
          <p:nvPr/>
        </p:nvSpPr>
        <p:spPr>
          <a:xfrm>
            <a:off x="4277358" y="741680"/>
            <a:ext cx="4464247" cy="3354765"/>
          </a:xfrm>
          <a:prstGeom prst="rect">
            <a:avLst/>
          </a:prstGeom>
          <a:noFill/>
        </p:spPr>
        <p:txBody>
          <a:bodyPr wrap="square" rtlCol="0">
            <a:spAutoFit/>
          </a:bodyPr>
          <a:lstStyle/>
          <a:p>
            <a:pPr marL="285750" lvl="0" indent="-285750">
              <a:buFont typeface="Wingdings" pitchFamily="2" charset="2"/>
              <a:buChar char="§"/>
            </a:pPr>
            <a:r>
              <a:rPr lang="en-GB" sz="1400" dirty="0"/>
              <a:t>We’ve a clear set of statutory functions to deliver, these have been added to several times in recent years.</a:t>
            </a:r>
          </a:p>
          <a:p>
            <a:pPr marL="285750" lvl="0" indent="-285750">
              <a:buFont typeface="Wingdings" pitchFamily="2" charset="2"/>
              <a:buChar char="§"/>
            </a:pPr>
            <a:endParaRPr lang="en-GB" sz="1400" dirty="0"/>
          </a:p>
          <a:p>
            <a:pPr marL="285750" lvl="0" indent="-285750">
              <a:buFont typeface="Wingdings" pitchFamily="2" charset="2"/>
              <a:buChar char="§"/>
            </a:pPr>
            <a:r>
              <a:rPr lang="en-GB" sz="1400" dirty="0"/>
              <a:t>We have a defined strategy and values, developed with our staff, outlining how we’ll deliver our statutory role.</a:t>
            </a:r>
          </a:p>
          <a:p>
            <a:pPr marL="285750" lvl="0" indent="-285750">
              <a:buFont typeface="Wingdings" pitchFamily="2" charset="2"/>
              <a:buChar char="§"/>
            </a:pPr>
            <a:endParaRPr lang="en-GB" sz="1400" dirty="0"/>
          </a:p>
          <a:p>
            <a:pPr marL="285750" lvl="0" indent="-285750">
              <a:buFont typeface="Wingdings" pitchFamily="2" charset="2"/>
              <a:buChar char="§"/>
            </a:pPr>
            <a:r>
              <a:rPr lang="en-GB" sz="1400" dirty="0"/>
              <a:t>We’ve a disciplined approach to planning and allocating resource - ensuring focus and impact.</a:t>
            </a:r>
          </a:p>
          <a:p>
            <a:pPr marL="285750" lvl="0" indent="-285750">
              <a:buFont typeface="Wingdings" pitchFamily="2" charset="2"/>
              <a:buChar char="§"/>
            </a:pPr>
            <a:endParaRPr lang="en-GB" sz="1400" dirty="0"/>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GB"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2">
            <a:extLst>
              <a:ext uri="{FF2B5EF4-FFF2-40B4-BE49-F238E27FC236}">
                <a16:creationId xmlns:a16="http://schemas.microsoft.com/office/drawing/2014/main" id="{2BC525D9-3D41-0A4D-8C60-50801E4E91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4">
            <a:extLst>
              <a:ext uri="{FF2B5EF4-FFF2-40B4-BE49-F238E27FC236}">
                <a16:creationId xmlns:a16="http://schemas.microsoft.com/office/drawing/2014/main" id="{923A21D1-3743-494C-9529-35E0A6167C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Content Placeholder 4">
            <a:extLst>
              <a:ext uri="{FF2B5EF4-FFF2-40B4-BE49-F238E27FC236}">
                <a16:creationId xmlns:a16="http://schemas.microsoft.com/office/drawing/2014/main" id="{3927D551-A35E-C74D-9DEE-F42C66E119D8}"/>
              </a:ext>
            </a:extLst>
          </p:cNvPr>
          <p:cNvPicPr>
            <a:picLocks noGrp="1" noChangeAspect="1"/>
          </p:cNvPicPr>
          <p:nvPr>
            <p:ph sz="half" idx="1"/>
          </p:nvPr>
        </p:nvPicPr>
        <p:blipFill>
          <a:blip r:embed="rId2"/>
          <a:stretch>
            <a:fillRect/>
          </a:stretch>
        </p:blipFill>
        <p:spPr>
          <a:xfrm>
            <a:off x="4233833" y="2865222"/>
            <a:ext cx="4961658" cy="3507776"/>
          </a:xfrm>
          <a:prstGeom prst="rect">
            <a:avLst/>
          </a:prstGeom>
        </p:spPr>
      </p:pic>
      <p:sp>
        <p:nvSpPr>
          <p:cNvPr id="22" name="TextBox 21">
            <a:extLst>
              <a:ext uri="{FF2B5EF4-FFF2-40B4-BE49-F238E27FC236}">
                <a16:creationId xmlns:a16="http://schemas.microsoft.com/office/drawing/2014/main" id="{A25328D7-2571-F74C-B2C4-9C5D66BA83B3}"/>
              </a:ext>
            </a:extLst>
          </p:cNvPr>
          <p:cNvSpPr txBox="1"/>
          <p:nvPr/>
        </p:nvSpPr>
        <p:spPr>
          <a:xfrm>
            <a:off x="9271131" y="477520"/>
            <a:ext cx="2665924" cy="4431983"/>
          </a:xfrm>
          <a:prstGeom prst="rect">
            <a:avLst/>
          </a:prstGeom>
          <a:noFill/>
        </p:spPr>
        <p:txBody>
          <a:bodyPr wrap="square" rtlCol="0">
            <a:spAutoFit/>
          </a:bodyPr>
          <a:lstStyle/>
          <a:p>
            <a:pPr marL="285750" lvl="0" indent="-285750">
              <a:buFont typeface="Wingdings" pitchFamily="2" charset="2"/>
              <a:buChar char="§"/>
            </a:pPr>
            <a:endParaRPr lang="en-GB" sz="1400" dirty="0"/>
          </a:p>
          <a:p>
            <a:pPr marL="285750" lvl="0" indent="-285750">
              <a:buFont typeface="Wingdings" pitchFamily="2" charset="2"/>
              <a:buChar char="§"/>
            </a:pPr>
            <a:r>
              <a:rPr lang="en-GB" sz="1400" dirty="0"/>
              <a:t>We won the Scottish Public Service Award for best project in 2021 for some of our process improvement work and the results it delivered to customers (for example, halving our  average complaint journey time).</a:t>
            </a:r>
          </a:p>
          <a:p>
            <a:pPr marL="285750" lvl="0" indent="-285750">
              <a:buFont typeface="Wingdings" pitchFamily="2" charset="2"/>
              <a:buChar char="§"/>
            </a:pPr>
            <a:endParaRPr lang="en-GB" sz="1400" dirty="0"/>
          </a:p>
          <a:p>
            <a:pPr marL="285750" lvl="0" indent="-285750">
              <a:buFont typeface="Wingdings" pitchFamily="2" charset="2"/>
              <a:buChar char="§"/>
            </a:pPr>
            <a:r>
              <a:rPr lang="en-GB" sz="1400" dirty="0"/>
              <a:t>We’re taking a bold approach to promoting reform in the sector, which has gained respect from many key stakeholders.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GB"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4E2A377-BC96-A39C-A83A-7BFCD105E5D1}"/>
              </a:ext>
            </a:extLst>
          </p:cNvPr>
          <p:cNvPicPr>
            <a:picLocks noChangeAspect="1"/>
          </p:cNvPicPr>
          <p:nvPr/>
        </p:nvPicPr>
        <p:blipFill>
          <a:blip r:embed="rId3"/>
          <a:stretch>
            <a:fillRect/>
          </a:stretch>
        </p:blipFill>
        <p:spPr>
          <a:xfrm>
            <a:off x="9605259" y="3827238"/>
            <a:ext cx="2275524" cy="2726008"/>
          </a:xfrm>
          <a:prstGeom prst="rect">
            <a:avLst/>
          </a:prstGeom>
        </p:spPr>
      </p:pic>
    </p:spTree>
    <p:extLst>
      <p:ext uri="{BB962C8B-B14F-4D97-AF65-F5344CB8AC3E}">
        <p14:creationId xmlns:p14="http://schemas.microsoft.com/office/powerpoint/2010/main" val="374928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7087E-5C2A-413C-AC1C-ED187CC460ED}"/>
              </a:ext>
            </a:extLst>
          </p:cNvPr>
          <p:cNvSpPr>
            <a:spLocks noGrp="1"/>
          </p:cNvSpPr>
          <p:nvPr>
            <p:ph type="title"/>
          </p:nvPr>
        </p:nvSpPr>
        <p:spPr>
          <a:xfrm>
            <a:off x="172720" y="1412488"/>
            <a:ext cx="3564669" cy="4363844"/>
          </a:xfrm>
        </p:spPr>
        <p:txBody>
          <a:bodyPr anchor="t">
            <a:normAutofit/>
          </a:bodyPr>
          <a:lstStyle/>
          <a:p>
            <a:r>
              <a:rPr lang="en-GB" sz="4000" b="1" dirty="0">
                <a:solidFill>
                  <a:srgbClr val="FFFFFF"/>
                </a:solidFill>
                <a:latin typeface="Montserrat" panose="00000500000000000000" pitchFamily="2" charset="0"/>
              </a:rPr>
              <a:t>The role - what is important to us?</a:t>
            </a:r>
          </a:p>
        </p:txBody>
      </p:sp>
      <p:sp>
        <p:nvSpPr>
          <p:cNvPr id="3" name="Content Placeholder 2">
            <a:extLst>
              <a:ext uri="{FF2B5EF4-FFF2-40B4-BE49-F238E27FC236}">
                <a16:creationId xmlns:a16="http://schemas.microsoft.com/office/drawing/2014/main" id="{58BFD0F3-88E2-41DB-B9A1-541E713E186A}"/>
              </a:ext>
            </a:extLst>
          </p:cNvPr>
          <p:cNvSpPr>
            <a:spLocks noGrp="1"/>
          </p:cNvSpPr>
          <p:nvPr>
            <p:ph sz="half" idx="1"/>
          </p:nvPr>
        </p:nvSpPr>
        <p:spPr>
          <a:xfrm>
            <a:off x="4382358" y="853666"/>
            <a:ext cx="3427283" cy="6004334"/>
          </a:xfrm>
        </p:spPr>
        <p:txBody>
          <a:bodyPr>
            <a:normAutofit/>
          </a:bodyPr>
          <a:lstStyle/>
          <a:p>
            <a:r>
              <a:rPr lang="en-GB" sz="1400" dirty="0"/>
              <a:t>You will be willing to work as part of a team, as well as on your own. </a:t>
            </a:r>
          </a:p>
          <a:p>
            <a:r>
              <a:rPr lang="en-GB" sz="1400" dirty="0"/>
              <a:t>You will have worked in a client, regulatory, or customer service environment in a front-line facing role for at least one year. </a:t>
            </a:r>
          </a:p>
          <a:p>
            <a:r>
              <a:rPr lang="en-GB" sz="1400" dirty="0"/>
              <a:t>You will enjoy being the first point of telephone contact for external service users. </a:t>
            </a:r>
          </a:p>
          <a:p>
            <a:r>
              <a:rPr lang="en-GB" sz="1400" dirty="0"/>
              <a:t>You will also enjoy assisting a wide range of people with enquiries via email and post.  </a:t>
            </a:r>
          </a:p>
          <a:p>
            <a:r>
              <a:rPr lang="en-GB" sz="1400" dirty="0"/>
              <a:t>You’ll be passionate about customer service and deliver a high level of customer service to both members of the public and members of the profession.</a:t>
            </a:r>
          </a:p>
          <a:p>
            <a:r>
              <a:rPr lang="en-GB" sz="1400" dirty="0"/>
              <a:t>You will have strong communication, planning, multi-tasking and organisational skills. </a:t>
            </a:r>
          </a:p>
          <a:p>
            <a:r>
              <a:rPr lang="en-GB" sz="1400" dirty="0"/>
              <a:t>You will be flexible, adaptable and have experience of dealing with a range of stakeholders.</a:t>
            </a: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B581F75-E3E4-4EA5-B510-B639732AB5BC}"/>
              </a:ext>
            </a:extLst>
          </p:cNvPr>
          <p:cNvSpPr txBox="1">
            <a:spLocks/>
          </p:cNvSpPr>
          <p:nvPr/>
        </p:nvSpPr>
        <p:spPr>
          <a:xfrm>
            <a:off x="8242130" y="721360"/>
            <a:ext cx="3427283" cy="5443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dirty="0"/>
          </a:p>
          <a:p>
            <a:endParaRPr lang="en-GB" sz="1400" dirty="0"/>
          </a:p>
          <a:p>
            <a:r>
              <a:rPr lang="en-GB" sz="1400" dirty="0"/>
              <a:t>You will have experience of working as part of a team to meet overall team/operational targets.</a:t>
            </a:r>
          </a:p>
          <a:p>
            <a:r>
              <a:rPr lang="en-GB" sz="1400" dirty="0"/>
              <a:t>You will have experience of using systems to accurately record information and statistics.</a:t>
            </a:r>
          </a:p>
          <a:p>
            <a:r>
              <a:rPr lang="en-GB" sz="1400" dirty="0"/>
              <a:t>For more info on the role please read the job description </a:t>
            </a:r>
            <a:r>
              <a:rPr lang="en-GB" sz="1400" dirty="0">
                <a:hlinkClick r:id="rId2"/>
              </a:rPr>
              <a:t>here.</a:t>
            </a:r>
            <a:r>
              <a:rPr lang="en-GB" sz="1400" dirty="0"/>
              <a:t>  </a:t>
            </a:r>
          </a:p>
          <a:p>
            <a:endParaRPr lang="en-GB" sz="1400" dirty="0"/>
          </a:p>
          <a:p>
            <a:endParaRPr lang="en-GB" sz="1400" dirty="0"/>
          </a:p>
        </p:txBody>
      </p:sp>
      <p:pic>
        <p:nvPicPr>
          <p:cNvPr id="4" name="Picture 3">
            <a:extLst>
              <a:ext uri="{FF2B5EF4-FFF2-40B4-BE49-F238E27FC236}">
                <a16:creationId xmlns:a16="http://schemas.microsoft.com/office/drawing/2014/main" id="{573973ED-B531-DE4B-A92D-F9730EE63961}"/>
              </a:ext>
            </a:extLst>
          </p:cNvPr>
          <p:cNvPicPr>
            <a:picLocks noChangeAspect="1"/>
          </p:cNvPicPr>
          <p:nvPr/>
        </p:nvPicPr>
        <p:blipFill>
          <a:blip r:embed="rId3"/>
          <a:stretch>
            <a:fillRect/>
          </a:stretch>
        </p:blipFill>
        <p:spPr>
          <a:xfrm>
            <a:off x="8325829" y="3701460"/>
            <a:ext cx="3628137" cy="1898725"/>
          </a:xfrm>
          <a:prstGeom prst="rect">
            <a:avLst/>
          </a:prstGeom>
        </p:spPr>
      </p:pic>
    </p:spTree>
    <p:extLst>
      <p:ext uri="{BB962C8B-B14F-4D97-AF65-F5344CB8AC3E}">
        <p14:creationId xmlns:p14="http://schemas.microsoft.com/office/powerpoint/2010/main" val="117146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71C308-F987-FB44-8B2D-71B0649AE5B8}"/>
              </a:ext>
            </a:extLst>
          </p:cNvPr>
          <p:cNvSpPr/>
          <p:nvPr/>
        </p:nvSpPr>
        <p:spPr>
          <a:xfrm>
            <a:off x="4378960" y="762000"/>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7087E-5C2A-413C-AC1C-ED187CC460ED}"/>
              </a:ext>
            </a:extLst>
          </p:cNvPr>
          <p:cNvSpPr>
            <a:spLocks noGrp="1"/>
          </p:cNvSpPr>
          <p:nvPr>
            <p:ph type="title"/>
          </p:nvPr>
        </p:nvSpPr>
        <p:spPr>
          <a:xfrm>
            <a:off x="203662" y="1412488"/>
            <a:ext cx="3533728" cy="4363844"/>
          </a:xfrm>
        </p:spPr>
        <p:txBody>
          <a:bodyPr anchor="t">
            <a:normAutofit/>
          </a:bodyPr>
          <a:lstStyle/>
          <a:p>
            <a:r>
              <a:rPr lang="en-GB" sz="4000" b="1" dirty="0">
                <a:solidFill>
                  <a:srgbClr val="FFFFFF"/>
                </a:solidFill>
                <a:latin typeface="Montserrat" panose="00000500000000000000" pitchFamily="2" charset="0"/>
              </a:rPr>
              <a:t>Our functions </a:t>
            </a: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2A2EADB-0B32-D948-A678-ADD834C69ADC}"/>
              </a:ext>
            </a:extLst>
          </p:cNvPr>
          <p:cNvSpPr/>
          <p:nvPr/>
        </p:nvSpPr>
        <p:spPr>
          <a:xfrm>
            <a:off x="4378960" y="1011292"/>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2">
            <a:extLst>
              <a:ext uri="{FF2B5EF4-FFF2-40B4-BE49-F238E27FC236}">
                <a16:creationId xmlns:a16="http://schemas.microsoft.com/office/drawing/2014/main" id="{2BC525D9-3D41-0A4D-8C60-50801E4E91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4">
            <a:extLst>
              <a:ext uri="{FF2B5EF4-FFF2-40B4-BE49-F238E27FC236}">
                <a16:creationId xmlns:a16="http://schemas.microsoft.com/office/drawing/2014/main" id="{923A21D1-3743-494C-9529-35E0A6167C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9DDC152-AF43-3441-8F14-2365D42AB761}"/>
              </a:ext>
            </a:extLst>
          </p:cNvPr>
          <p:cNvSpPr txBox="1"/>
          <p:nvPr/>
        </p:nvSpPr>
        <p:spPr>
          <a:xfrm>
            <a:off x="4429760" y="294640"/>
            <a:ext cx="7279254" cy="6740307"/>
          </a:xfrm>
          <a:prstGeom prst="rect">
            <a:avLst/>
          </a:prstGeom>
          <a:noFill/>
        </p:spPr>
        <p:txBody>
          <a:bodyPr wrap="square" rtlCol="0">
            <a:spAutoFit/>
          </a:bodyPr>
          <a:lstStyle/>
          <a:p>
            <a:r>
              <a:rPr lang="en-GB" sz="1400" b="1" dirty="0">
                <a:solidFill>
                  <a:srgbClr val="CC0066"/>
                </a:solidFill>
              </a:rPr>
              <a:t>Our complaints functions:</a:t>
            </a:r>
          </a:p>
          <a:p>
            <a:pPr marL="285750" indent="-285750">
              <a:buFont typeface="Wingdings" pitchFamily="2" charset="2"/>
              <a:buChar char="§"/>
            </a:pPr>
            <a:r>
              <a:rPr lang="en-GB" sz="1400" dirty="0"/>
              <a:t>Provide a gateway for all complaints about lawyers in Scotland;</a:t>
            </a:r>
          </a:p>
          <a:p>
            <a:pPr marL="285750" indent="-285750">
              <a:buFont typeface="Wingdings" pitchFamily="2" charset="2"/>
              <a:buChar char="§"/>
            </a:pPr>
            <a:r>
              <a:rPr lang="en-GB" sz="1400" dirty="0"/>
              <a:t>Give advice on complaints to all parties;</a:t>
            </a:r>
          </a:p>
          <a:p>
            <a:pPr marL="285750" indent="-285750">
              <a:buFont typeface="Wingdings" pitchFamily="2" charset="2"/>
              <a:buChar char="§"/>
            </a:pPr>
            <a:r>
              <a:rPr lang="en-GB" sz="1400" dirty="0"/>
              <a:t>Assess if the complaint is eligible, against a number of legal tests;</a:t>
            </a:r>
          </a:p>
          <a:p>
            <a:pPr marL="285750" indent="-285750">
              <a:buFont typeface="Wingdings" pitchFamily="2" charset="2"/>
              <a:buChar char="§"/>
            </a:pPr>
            <a:r>
              <a:rPr lang="en-GB" sz="1400" dirty="0"/>
              <a:t>Directly manage complaints that relate to the service provided by lawyers – providing redress where appropriate (whether that service is provided by a traditional law firm or a new “Licensed Provider”);</a:t>
            </a:r>
          </a:p>
          <a:p>
            <a:pPr marL="285750" indent="-285750">
              <a:buFont typeface="Wingdings" pitchFamily="2" charset="2"/>
              <a:buChar char="§"/>
            </a:pPr>
            <a:r>
              <a:rPr lang="en-GB" sz="1400" dirty="0"/>
              <a:t>Refer complaints about the personal conduct of lawyers to the Relevant Professional Organisation (RPO);</a:t>
            </a:r>
          </a:p>
          <a:p>
            <a:pPr marL="285750" indent="-285750">
              <a:buFont typeface="Wingdings" pitchFamily="2" charset="2"/>
              <a:buChar char="§"/>
            </a:pPr>
            <a:r>
              <a:rPr lang="en-GB" sz="1400" dirty="0"/>
              <a:t>Refer regulatory complaints about Licensed Providers to the Approved Regulatory Body;</a:t>
            </a:r>
          </a:p>
          <a:p>
            <a:pPr marL="285750" indent="-285750">
              <a:buFont typeface="Wingdings" pitchFamily="2" charset="2"/>
              <a:buChar char="§"/>
            </a:pPr>
            <a:r>
              <a:rPr lang="en-GB" sz="1400" dirty="0"/>
              <a:t>Manage complaints about how the RPO and “Approved Regulators” have dealt with those conduct issues (called ‘handling complaints’); and</a:t>
            </a:r>
          </a:p>
          <a:p>
            <a:pPr marL="285750" indent="-285750">
              <a:buFont typeface="Wingdings" pitchFamily="2" charset="2"/>
              <a:buChar char="§"/>
            </a:pPr>
            <a:r>
              <a:rPr lang="en-GB" sz="1400" dirty="0"/>
              <a:t>Manage complaints about “Approved Regulators”.</a:t>
            </a:r>
          </a:p>
          <a:p>
            <a:endParaRPr lang="en-GB" sz="1400" dirty="0">
              <a:solidFill>
                <a:srgbClr val="CC0066"/>
              </a:solidFill>
            </a:endParaRPr>
          </a:p>
          <a:p>
            <a:r>
              <a:rPr lang="en-GB" sz="1400" b="1" dirty="0">
                <a:solidFill>
                  <a:srgbClr val="CC0066"/>
                </a:solidFill>
              </a:rPr>
              <a:t>Our oversight functions:</a:t>
            </a:r>
          </a:p>
          <a:p>
            <a:pPr marL="285750" indent="-285750">
              <a:buFont typeface="Wingdings" pitchFamily="2" charset="2"/>
              <a:buChar char="§"/>
            </a:pPr>
            <a:r>
              <a:rPr lang="en-GB" sz="1400" dirty="0"/>
              <a:t>Investigating “handling” complaints about RPO investigations into conduct;</a:t>
            </a:r>
          </a:p>
          <a:p>
            <a:pPr marL="285750" indent="-285750">
              <a:buFont typeface="Wingdings" pitchFamily="2" charset="2"/>
              <a:buChar char="§"/>
            </a:pPr>
            <a:r>
              <a:rPr lang="en-GB" sz="1400" dirty="0"/>
              <a:t>Auditing RPOs’ conduct complaints records;</a:t>
            </a:r>
          </a:p>
          <a:p>
            <a:pPr marL="285750" indent="-285750">
              <a:buFont typeface="Wingdings" pitchFamily="2" charset="2"/>
              <a:buChar char="§"/>
            </a:pPr>
            <a:r>
              <a:rPr lang="en-GB" sz="1400" dirty="0"/>
              <a:t>Monitoring and reporting on trends in the way the legal profession deals with complaints – to help ensure the sector learns from complaints made; and</a:t>
            </a:r>
          </a:p>
          <a:p>
            <a:pPr marL="285750" indent="-285750">
              <a:buFont typeface="Wingdings" pitchFamily="2" charset="2"/>
              <a:buChar char="§"/>
            </a:pPr>
            <a:r>
              <a:rPr lang="en-GB" sz="1400" dirty="0"/>
              <a:t>Issuing guidance to the legal profession on dealing with complaints, and promoting best practice.</a:t>
            </a:r>
          </a:p>
          <a:p>
            <a:endParaRPr lang="en-GB" sz="1400" dirty="0">
              <a:solidFill>
                <a:srgbClr val="CC0066"/>
              </a:solidFill>
            </a:endParaRPr>
          </a:p>
          <a:p>
            <a:r>
              <a:rPr lang="en-GB" sz="1400" b="1" dirty="0">
                <a:solidFill>
                  <a:srgbClr val="CC0066"/>
                </a:solidFill>
              </a:rPr>
              <a:t>The SLCC’s function in respect of the effectiveness of the Client Protection Fund and indemnity arrangements </a:t>
            </a:r>
            <a:r>
              <a:rPr lang="en-GB" sz="1400" dirty="0"/>
              <a:t>allows us to make recommendations to the RPOs about the arrangements in place and has included research into the Client Protection Fund and the Master Policy.</a:t>
            </a:r>
          </a:p>
          <a:p>
            <a:endParaRPr lang="en-GB" sz="1400" dirty="0">
              <a:solidFill>
                <a:srgbClr val="CC0066"/>
              </a:solidFill>
            </a:endParaRPr>
          </a:p>
          <a:p>
            <a:r>
              <a:rPr lang="en-GB" sz="1400" b="1" dirty="0">
                <a:solidFill>
                  <a:srgbClr val="CC0066"/>
                </a:solidFill>
              </a:rPr>
              <a:t>Our statutory Consumer Panel’s functions:</a:t>
            </a:r>
          </a:p>
          <a:p>
            <a:pPr marL="285750" indent="-285750">
              <a:buFont typeface="Wingdings" pitchFamily="2" charset="2"/>
              <a:buChar char="§"/>
            </a:pPr>
            <a:r>
              <a:rPr lang="en-GB" sz="1400" dirty="0"/>
              <a:t>Make recommendations on how SLCC can improve our policies and processes;</a:t>
            </a:r>
          </a:p>
          <a:p>
            <a:pPr marL="285750" indent="-285750">
              <a:buFont typeface="Wingdings" pitchFamily="2" charset="2"/>
              <a:buChar char="§"/>
            </a:pPr>
            <a:r>
              <a:rPr lang="en-GB" sz="1400" dirty="0"/>
              <a:t>Suggest topics for research connected to legal consumers; and</a:t>
            </a:r>
          </a:p>
          <a:p>
            <a:pPr marL="285750" indent="-285750">
              <a:buFont typeface="Wingdings" pitchFamily="2" charset="2"/>
              <a:buChar char="§"/>
            </a:pPr>
            <a:r>
              <a:rPr lang="en-GB" sz="1400" dirty="0"/>
              <a:t>Express a view on matters relating to the SLCC’s functions.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20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71C308-F987-FB44-8B2D-71B0649AE5B8}"/>
              </a:ext>
            </a:extLst>
          </p:cNvPr>
          <p:cNvSpPr/>
          <p:nvPr/>
        </p:nvSpPr>
        <p:spPr>
          <a:xfrm>
            <a:off x="4378960" y="762000"/>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7087E-5C2A-413C-AC1C-ED187CC460ED}"/>
              </a:ext>
            </a:extLst>
          </p:cNvPr>
          <p:cNvSpPr>
            <a:spLocks noGrp="1"/>
          </p:cNvSpPr>
          <p:nvPr>
            <p:ph type="title"/>
          </p:nvPr>
        </p:nvSpPr>
        <p:spPr>
          <a:xfrm>
            <a:off x="166256" y="1412488"/>
            <a:ext cx="3571134" cy="4363844"/>
          </a:xfrm>
        </p:spPr>
        <p:txBody>
          <a:bodyPr anchor="t">
            <a:normAutofit/>
          </a:bodyPr>
          <a:lstStyle/>
          <a:p>
            <a:r>
              <a:rPr lang="en-GB" sz="4000" b="1" dirty="0">
                <a:solidFill>
                  <a:srgbClr val="FFFFFF"/>
                </a:solidFill>
                <a:latin typeface="Montserrat" panose="00000500000000000000" pitchFamily="2" charset="0"/>
              </a:rPr>
              <a:t>Terms and Conditions </a:t>
            </a: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2A2EADB-0B32-D948-A678-ADD834C69ADC}"/>
              </a:ext>
            </a:extLst>
          </p:cNvPr>
          <p:cNvSpPr/>
          <p:nvPr/>
        </p:nvSpPr>
        <p:spPr>
          <a:xfrm>
            <a:off x="4378959" y="1046480"/>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2">
            <a:extLst>
              <a:ext uri="{FF2B5EF4-FFF2-40B4-BE49-F238E27FC236}">
                <a16:creationId xmlns:a16="http://schemas.microsoft.com/office/drawing/2014/main" id="{2BC525D9-3D41-0A4D-8C60-50801E4E91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4">
            <a:extLst>
              <a:ext uri="{FF2B5EF4-FFF2-40B4-BE49-F238E27FC236}">
                <a16:creationId xmlns:a16="http://schemas.microsoft.com/office/drawing/2014/main" id="{923A21D1-3743-494C-9529-35E0A6167C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9DDC152-AF43-3441-8F14-2365D42AB761}"/>
              </a:ext>
            </a:extLst>
          </p:cNvPr>
          <p:cNvSpPr txBox="1"/>
          <p:nvPr/>
        </p:nvSpPr>
        <p:spPr>
          <a:xfrm>
            <a:off x="4294049" y="1317684"/>
            <a:ext cx="7279254" cy="4031873"/>
          </a:xfrm>
          <a:prstGeom prst="rect">
            <a:avLst/>
          </a:prstGeom>
          <a:noFill/>
        </p:spPr>
        <p:txBody>
          <a:bodyPr wrap="square" rtlCol="0">
            <a:spAutoFit/>
          </a:bodyPr>
          <a:lstStyle/>
          <a:p>
            <a:pPr lvl="0"/>
            <a:r>
              <a:rPr lang="en-GB" b="1" dirty="0">
                <a:solidFill>
                  <a:srgbClr val="CC0066"/>
                </a:solidFill>
              </a:rPr>
              <a:t>Salary</a:t>
            </a:r>
            <a:endParaRPr lang="en-GB" dirty="0">
              <a:solidFill>
                <a:srgbClr val="CC0066"/>
              </a:solidFill>
            </a:endParaRPr>
          </a:p>
          <a:p>
            <a:pPr marL="171450" lvl="0" indent="-171450">
              <a:buFont typeface="Wingdings" pitchFamily="2" charset="2"/>
              <a:buChar char="§"/>
            </a:pPr>
            <a:r>
              <a:rPr lang="en-GB" dirty="0"/>
              <a:t>The starting salary for this role is £28,800.00.</a:t>
            </a:r>
          </a:p>
          <a:p>
            <a:pPr marL="171450" lvl="0" indent="-171450">
              <a:buFont typeface="Wingdings" pitchFamily="2" charset="2"/>
              <a:buChar char="§"/>
            </a:pPr>
            <a:r>
              <a:rPr lang="en-GB" dirty="0"/>
              <a:t>Annual increments are awarded each year, based on your performance</a:t>
            </a:r>
          </a:p>
          <a:p>
            <a:pPr marL="171450" lvl="0" indent="-171450">
              <a:buFont typeface="Wingdings" pitchFamily="2" charset="2"/>
              <a:buChar char="§"/>
            </a:pPr>
            <a:r>
              <a:rPr lang="en-GB" dirty="0"/>
              <a:t>This role has 3 scale points and the top scale point is £30,245.05.</a:t>
            </a:r>
          </a:p>
          <a:p>
            <a:pPr marL="171450" lvl="0" indent="-171450">
              <a:buFont typeface="Wingdings" pitchFamily="2" charset="2"/>
              <a:buChar char="§"/>
            </a:pPr>
            <a:r>
              <a:rPr lang="en-GB" dirty="0"/>
              <a:t>Cost of living increases are based on the Scottish Government Pay Policy</a:t>
            </a:r>
          </a:p>
          <a:p>
            <a:pPr lvl="0"/>
            <a:endParaRPr lang="en-GB" dirty="0"/>
          </a:p>
          <a:p>
            <a:pPr lvl="0"/>
            <a:r>
              <a:rPr lang="en-GB" b="1" dirty="0">
                <a:solidFill>
                  <a:srgbClr val="CC0066"/>
                </a:solidFill>
              </a:rPr>
              <a:t>Working Hours and Location</a:t>
            </a:r>
            <a:endParaRPr lang="en-GB" dirty="0">
              <a:solidFill>
                <a:srgbClr val="CC0066"/>
              </a:solidFill>
            </a:endParaRPr>
          </a:p>
          <a:p>
            <a:pPr marL="171450" indent="-171450">
              <a:buFont typeface="Wingdings" pitchFamily="2" charset="2"/>
              <a:buChar char="§"/>
            </a:pPr>
            <a:r>
              <a:rPr lang="en-GB" dirty="0"/>
              <a:t>This role is full time, 35 hours per week, Monday to Friday</a:t>
            </a:r>
          </a:p>
          <a:p>
            <a:pPr marL="171450" lvl="0" indent="-171450">
              <a:buFont typeface="Wingdings" pitchFamily="2" charset="2"/>
              <a:buChar char="§"/>
            </a:pPr>
            <a:r>
              <a:rPr lang="en-GB" dirty="0"/>
              <a:t>This is a hybrid role, all we require is that you attend the office, which is based in Edinburgh, a minimum of one third of your working time a quarter (we estimate around 2 days per week for a full-time colleague)</a:t>
            </a:r>
          </a:p>
          <a:p>
            <a:pPr marL="171450" lvl="0" indent="-171450">
              <a:buFont typeface="Wingdings" pitchFamily="2" charset="2"/>
              <a:buChar char="§"/>
            </a:pPr>
            <a:r>
              <a:rPr lang="en-GB" dirty="0"/>
              <a:t>Induction will include more office days in the beginning to help you settle into SLCC, learn about the role and to provide the most support</a:t>
            </a:r>
          </a:p>
          <a:p>
            <a:pPr lvl="0"/>
            <a:endParaRPr lang="en-GB" sz="1000" b="1" dirty="0">
              <a:solidFill>
                <a:srgbClr val="CC0066"/>
              </a:solidFill>
            </a:endParaRPr>
          </a:p>
          <a:p>
            <a:pPr lvl="0"/>
            <a:endParaRPr lang="en-GB" sz="1200" dirty="0"/>
          </a:p>
        </p:txBody>
      </p:sp>
    </p:spTree>
    <p:extLst>
      <p:ext uri="{BB962C8B-B14F-4D97-AF65-F5344CB8AC3E}">
        <p14:creationId xmlns:p14="http://schemas.microsoft.com/office/powerpoint/2010/main" val="325456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71C308-F987-FB44-8B2D-71B0649AE5B8}"/>
              </a:ext>
            </a:extLst>
          </p:cNvPr>
          <p:cNvSpPr/>
          <p:nvPr/>
        </p:nvSpPr>
        <p:spPr>
          <a:xfrm>
            <a:off x="4378960" y="762000"/>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7087E-5C2A-413C-AC1C-ED187CC460ED}"/>
              </a:ext>
            </a:extLst>
          </p:cNvPr>
          <p:cNvSpPr>
            <a:spLocks noGrp="1"/>
          </p:cNvSpPr>
          <p:nvPr>
            <p:ph type="title"/>
          </p:nvPr>
        </p:nvSpPr>
        <p:spPr>
          <a:xfrm>
            <a:off x="166256" y="1412488"/>
            <a:ext cx="3571134" cy="4363844"/>
          </a:xfrm>
        </p:spPr>
        <p:txBody>
          <a:bodyPr anchor="t">
            <a:normAutofit/>
          </a:bodyPr>
          <a:lstStyle/>
          <a:p>
            <a:r>
              <a:rPr lang="en-GB" sz="4000" b="1" dirty="0">
                <a:solidFill>
                  <a:srgbClr val="FFFFFF"/>
                </a:solidFill>
                <a:latin typeface="Montserrat" panose="00000500000000000000" pitchFamily="2" charset="0"/>
              </a:rPr>
              <a:t>Rewards </a:t>
            </a: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2A2EADB-0B32-D948-A678-ADD834C69ADC}"/>
              </a:ext>
            </a:extLst>
          </p:cNvPr>
          <p:cNvSpPr/>
          <p:nvPr/>
        </p:nvSpPr>
        <p:spPr>
          <a:xfrm>
            <a:off x="4378959" y="1046480"/>
            <a:ext cx="7380855" cy="47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2">
            <a:extLst>
              <a:ext uri="{FF2B5EF4-FFF2-40B4-BE49-F238E27FC236}">
                <a16:creationId xmlns:a16="http://schemas.microsoft.com/office/drawing/2014/main" id="{2BC525D9-3D41-0A4D-8C60-50801E4E91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4">
            <a:extLst>
              <a:ext uri="{FF2B5EF4-FFF2-40B4-BE49-F238E27FC236}">
                <a16:creationId xmlns:a16="http://schemas.microsoft.com/office/drawing/2014/main" id="{923A21D1-3743-494C-9529-35E0A6167C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9DDC152-AF43-3441-8F14-2365D42AB761}"/>
              </a:ext>
            </a:extLst>
          </p:cNvPr>
          <p:cNvSpPr txBox="1"/>
          <p:nvPr/>
        </p:nvSpPr>
        <p:spPr>
          <a:xfrm>
            <a:off x="4378958" y="36413"/>
            <a:ext cx="7279254" cy="6555641"/>
          </a:xfrm>
          <a:prstGeom prst="rect">
            <a:avLst/>
          </a:prstGeom>
          <a:noFill/>
        </p:spPr>
        <p:txBody>
          <a:bodyPr wrap="square" rtlCol="0">
            <a:spAutoFit/>
          </a:bodyPr>
          <a:lstStyle/>
          <a:p>
            <a:pPr lvl="0"/>
            <a:r>
              <a:rPr lang="en-GB" sz="1600" b="1" dirty="0">
                <a:solidFill>
                  <a:srgbClr val="CC0066"/>
                </a:solidFill>
              </a:rPr>
              <a:t>Leave &amp; time off</a:t>
            </a:r>
            <a:endParaRPr lang="en-GB" sz="1600" dirty="0">
              <a:solidFill>
                <a:srgbClr val="CC0066"/>
              </a:solidFill>
            </a:endParaRPr>
          </a:p>
          <a:p>
            <a:pPr marL="171450" lvl="0" indent="-171450">
              <a:buFont typeface="Wingdings" pitchFamily="2" charset="2"/>
              <a:buChar char="§"/>
            </a:pPr>
            <a:r>
              <a:rPr lang="en-GB" sz="1200" dirty="0"/>
              <a:t>42 days holiday (including 9 statutory days)</a:t>
            </a:r>
          </a:p>
          <a:p>
            <a:pPr marL="171450" lvl="0" indent="-171450">
              <a:buFont typeface="Wingdings" pitchFamily="2" charset="2"/>
              <a:buChar char="§"/>
            </a:pPr>
            <a:r>
              <a:rPr lang="en-GB" sz="1200" dirty="0"/>
              <a:t>Company Maternity Pay 26 weeks full pay</a:t>
            </a:r>
          </a:p>
          <a:p>
            <a:pPr marL="171450" lvl="0" indent="-171450">
              <a:buFont typeface="Wingdings" pitchFamily="2" charset="2"/>
              <a:buChar char="§"/>
            </a:pPr>
            <a:r>
              <a:rPr lang="en-GB" sz="1200" dirty="0"/>
              <a:t>Company Paternity Pay 4 weeks full pay</a:t>
            </a:r>
          </a:p>
          <a:p>
            <a:pPr marL="171450" lvl="0" indent="-171450">
              <a:buFont typeface="Wingdings" pitchFamily="2" charset="2"/>
              <a:buChar char="§"/>
            </a:pPr>
            <a:r>
              <a:rPr lang="en-GB" sz="1200" dirty="0"/>
              <a:t>Bereavement leave</a:t>
            </a:r>
          </a:p>
          <a:p>
            <a:pPr marL="171450" lvl="0" indent="-171450">
              <a:buFont typeface="Wingdings" pitchFamily="2" charset="2"/>
              <a:buChar char="§"/>
            </a:pPr>
            <a:r>
              <a:rPr lang="en-GB" sz="1200" dirty="0"/>
              <a:t>Emergency Leave/Time-off for Dependants</a:t>
            </a:r>
          </a:p>
          <a:p>
            <a:pPr marL="171450" lvl="0" indent="-171450">
              <a:buFont typeface="Wingdings" pitchFamily="2" charset="2"/>
              <a:buChar char="§"/>
            </a:pPr>
            <a:r>
              <a:rPr lang="en-GB" sz="1200" dirty="0"/>
              <a:t>Volunteer time off (up to 2 days paid)</a:t>
            </a:r>
          </a:p>
          <a:p>
            <a:pPr marL="171450" lvl="0" indent="-171450">
              <a:buFont typeface="Wingdings" pitchFamily="2" charset="2"/>
              <a:buChar char="§"/>
            </a:pPr>
            <a:r>
              <a:rPr lang="en-GB" sz="1200" dirty="0"/>
              <a:t>Reservists time off (up to 10 days paid)</a:t>
            </a:r>
          </a:p>
          <a:p>
            <a:pPr lvl="0"/>
            <a:endParaRPr lang="en-GB" sz="1000" dirty="0"/>
          </a:p>
          <a:p>
            <a:pPr lvl="0"/>
            <a:r>
              <a:rPr lang="en-GB" sz="1600" b="1" dirty="0">
                <a:solidFill>
                  <a:srgbClr val="CC0066"/>
                </a:solidFill>
              </a:rPr>
              <a:t>Insurance, health &amp; wellness</a:t>
            </a:r>
            <a:endParaRPr lang="en-GB" sz="1600" dirty="0">
              <a:solidFill>
                <a:srgbClr val="CC0066"/>
              </a:solidFill>
            </a:endParaRPr>
          </a:p>
          <a:p>
            <a:pPr marL="171450" lvl="0" indent="-171450">
              <a:buFont typeface="Wingdings" pitchFamily="2" charset="2"/>
              <a:buChar char="§"/>
            </a:pPr>
            <a:r>
              <a:rPr lang="en-GB" sz="1200" dirty="0"/>
              <a:t>Life Assurance (cover at 4 x your basic salary)</a:t>
            </a:r>
          </a:p>
          <a:p>
            <a:pPr marL="171450" lvl="0" indent="-171450">
              <a:buFont typeface="Wingdings" pitchFamily="2" charset="2"/>
              <a:buChar char="§"/>
            </a:pPr>
            <a:r>
              <a:rPr lang="en-GB" sz="1200" dirty="0"/>
              <a:t>Employee Assistance Programme ( incl. up to 8 x counselling sessions per issue per annum, telephone support for family members)</a:t>
            </a:r>
          </a:p>
          <a:p>
            <a:pPr marL="171450" lvl="0" indent="-171450">
              <a:buFont typeface="Wingdings" pitchFamily="2" charset="2"/>
              <a:buChar char="§"/>
            </a:pPr>
            <a:r>
              <a:rPr lang="en-GB" sz="1200" dirty="0"/>
              <a:t>Company Sick Pay Scheme – 26 weeks full pay then 26 weeks half pay in 12 month rolling period</a:t>
            </a:r>
          </a:p>
          <a:p>
            <a:pPr marL="171450" lvl="0" indent="-171450">
              <a:buFont typeface="Wingdings" pitchFamily="2" charset="2"/>
              <a:buChar char="§"/>
            </a:pPr>
            <a:r>
              <a:rPr lang="en-GB" sz="1200" dirty="0"/>
              <a:t>Eye Care Policy (up to £50 paid by SLCC for eyewear required for screen/workplace)</a:t>
            </a:r>
          </a:p>
          <a:p>
            <a:pPr marL="171450" lvl="0" indent="-171450">
              <a:buFont typeface="Wingdings" pitchFamily="2" charset="2"/>
              <a:buChar char="§"/>
            </a:pPr>
            <a:r>
              <a:rPr lang="en-GB" sz="1200" dirty="0"/>
              <a:t>OH Services, professional advice for a supportive workplace</a:t>
            </a:r>
          </a:p>
          <a:p>
            <a:pPr marL="171450" lvl="0" indent="-171450">
              <a:buFont typeface="Wingdings" pitchFamily="2" charset="2"/>
              <a:buChar char="§"/>
            </a:pPr>
            <a:r>
              <a:rPr lang="en-GB" sz="1200" dirty="0"/>
              <a:t>Cycle to Work Scheme</a:t>
            </a:r>
          </a:p>
          <a:p>
            <a:pPr lvl="0"/>
            <a:endParaRPr lang="en-GB" sz="1000" b="1" dirty="0">
              <a:solidFill>
                <a:srgbClr val="CC0066"/>
              </a:solidFill>
            </a:endParaRPr>
          </a:p>
          <a:p>
            <a:pPr lvl="0"/>
            <a:r>
              <a:rPr lang="en-GB" sz="1600" b="1" dirty="0">
                <a:solidFill>
                  <a:srgbClr val="CC0066"/>
                </a:solidFill>
              </a:rPr>
              <a:t>Family &amp; caring </a:t>
            </a:r>
            <a:endParaRPr lang="en-GB" sz="1600" dirty="0">
              <a:solidFill>
                <a:srgbClr val="CC0066"/>
              </a:solidFill>
            </a:endParaRPr>
          </a:p>
          <a:p>
            <a:pPr marL="171450" lvl="0" indent="-171450">
              <a:buFont typeface="Wingdings" pitchFamily="2" charset="2"/>
              <a:buChar char="§"/>
            </a:pPr>
            <a:r>
              <a:rPr lang="en-GB" sz="1200" dirty="0"/>
              <a:t>Flexible Working, incl. flexi-time scheme with up to 2 flexi days off per 4 week period pro-rata</a:t>
            </a:r>
          </a:p>
          <a:p>
            <a:pPr marL="171450" lvl="0" indent="-171450">
              <a:buFont typeface="Wingdings" pitchFamily="2" charset="2"/>
              <a:buChar char="§"/>
            </a:pPr>
            <a:r>
              <a:rPr lang="en-GB" sz="1200" dirty="0"/>
              <a:t>Work up to two thirds of each quarter remotely / at home (with one third per quarter presences in the office)</a:t>
            </a:r>
          </a:p>
          <a:p>
            <a:pPr marL="171450" lvl="0" indent="-171450">
              <a:buFont typeface="Wingdings" pitchFamily="2" charset="2"/>
              <a:buChar char="§"/>
            </a:pPr>
            <a:r>
              <a:rPr lang="en-GB" sz="1200" dirty="0"/>
              <a:t>Unpaid extended leave</a:t>
            </a:r>
          </a:p>
          <a:p>
            <a:pPr lvl="0"/>
            <a:endParaRPr lang="en-GB" sz="1000" b="1" dirty="0">
              <a:solidFill>
                <a:srgbClr val="CC0066"/>
              </a:solidFill>
            </a:endParaRPr>
          </a:p>
          <a:p>
            <a:pPr lvl="0"/>
            <a:r>
              <a:rPr lang="en-GB" sz="1600" b="1" dirty="0">
                <a:solidFill>
                  <a:srgbClr val="CC0066"/>
                </a:solidFill>
              </a:rPr>
              <a:t>Financial &amp; retirement</a:t>
            </a:r>
            <a:endParaRPr lang="en-GB" sz="1600" dirty="0">
              <a:solidFill>
                <a:srgbClr val="CC0066"/>
              </a:solidFill>
            </a:endParaRPr>
          </a:p>
          <a:p>
            <a:pPr marL="171450" lvl="0" indent="-171450">
              <a:buFont typeface="Wingdings" pitchFamily="2" charset="2"/>
              <a:buChar char="§"/>
            </a:pPr>
            <a:r>
              <a:rPr lang="en-GB" sz="1200" dirty="0"/>
              <a:t>Group Pension Scheme (money purchase)</a:t>
            </a:r>
          </a:p>
          <a:p>
            <a:pPr marL="171450" lvl="0" indent="-171450">
              <a:buFont typeface="Wingdings" pitchFamily="2" charset="2"/>
              <a:buChar char="§"/>
            </a:pPr>
            <a:r>
              <a:rPr lang="en-GB" sz="1200" dirty="0"/>
              <a:t>Travel Loan Scheme</a:t>
            </a:r>
          </a:p>
          <a:p>
            <a:pPr marL="171450" lvl="0" indent="-171450">
              <a:buFont typeface="Wingdings" pitchFamily="2" charset="2"/>
              <a:buChar char="§"/>
            </a:pPr>
            <a:r>
              <a:rPr lang="en-GB" sz="1200" dirty="0"/>
              <a:t>Benefits portal with discounts for thousands of shops and attractions</a:t>
            </a:r>
          </a:p>
          <a:p>
            <a:pPr marL="171450" lvl="0" indent="-171450">
              <a:buFont typeface="Wingdings" pitchFamily="2" charset="2"/>
              <a:buChar char="§"/>
            </a:pPr>
            <a:r>
              <a:rPr lang="en-GB" sz="1200" dirty="0"/>
              <a:t>Salary Sacrifice schemes for technology, health and transport</a:t>
            </a:r>
          </a:p>
          <a:p>
            <a:pPr marL="171450" lvl="0" indent="-171450">
              <a:buFont typeface="Wingdings" pitchFamily="2" charset="2"/>
              <a:buChar char="§"/>
            </a:pPr>
            <a:r>
              <a:rPr lang="en-GB" sz="1200" dirty="0"/>
              <a:t>Financial Wellbeing information and support</a:t>
            </a:r>
          </a:p>
          <a:p>
            <a:pPr lvl="0"/>
            <a:endParaRPr lang="en-GB" sz="1000" b="1" dirty="0">
              <a:solidFill>
                <a:srgbClr val="CC0066"/>
              </a:solidFill>
            </a:endParaRPr>
          </a:p>
          <a:p>
            <a:pPr lvl="0"/>
            <a:r>
              <a:rPr lang="en-GB" sz="1600" b="1" dirty="0">
                <a:solidFill>
                  <a:srgbClr val="CC0066"/>
                </a:solidFill>
              </a:rPr>
              <a:t>Professional support</a:t>
            </a:r>
            <a:endParaRPr lang="en-GB" sz="1600" dirty="0">
              <a:solidFill>
                <a:srgbClr val="CC0066"/>
              </a:solidFill>
            </a:endParaRPr>
          </a:p>
          <a:p>
            <a:pPr marL="171450" lvl="0" indent="-171450">
              <a:buFont typeface="Wingdings" pitchFamily="2" charset="2"/>
              <a:buChar char="§"/>
            </a:pPr>
            <a:r>
              <a:rPr lang="en-GB" sz="1200" dirty="0"/>
              <a:t>Job/skills Training</a:t>
            </a:r>
          </a:p>
          <a:p>
            <a:pPr marL="171450" lvl="0" indent="-171450">
              <a:buFont typeface="Wingdings" pitchFamily="2" charset="2"/>
              <a:buChar char="§"/>
            </a:pPr>
            <a:r>
              <a:rPr lang="en-GB" sz="1200" dirty="0"/>
              <a:t>Professional Development</a:t>
            </a:r>
          </a:p>
          <a:p>
            <a:pPr lvl="0"/>
            <a:endParaRPr lang="en-GB" sz="1200" dirty="0"/>
          </a:p>
        </p:txBody>
      </p:sp>
      <p:sp>
        <p:nvSpPr>
          <p:cNvPr id="31" name="TextBox 30">
            <a:extLst>
              <a:ext uri="{FF2B5EF4-FFF2-40B4-BE49-F238E27FC236}">
                <a16:creationId xmlns:a16="http://schemas.microsoft.com/office/drawing/2014/main" id="{EEB81AB4-07ED-AD42-81F9-E635D42862EB}"/>
              </a:ext>
            </a:extLst>
          </p:cNvPr>
          <p:cNvSpPr txBox="1"/>
          <p:nvPr/>
        </p:nvSpPr>
        <p:spPr>
          <a:xfrm>
            <a:off x="9208037" y="4725898"/>
            <a:ext cx="3278603" cy="1261884"/>
          </a:xfrm>
          <a:prstGeom prst="rect">
            <a:avLst/>
          </a:prstGeom>
          <a:noFill/>
        </p:spPr>
        <p:txBody>
          <a:bodyPr wrap="square" rtlCol="0">
            <a:spAutoFit/>
          </a:bodyPr>
          <a:lstStyle/>
          <a:p>
            <a:pPr lvl="0"/>
            <a:r>
              <a:rPr lang="en-GB" sz="1600" b="1" dirty="0">
                <a:solidFill>
                  <a:srgbClr val="CC0066"/>
                </a:solidFill>
              </a:rPr>
              <a:t>Culture</a:t>
            </a:r>
            <a:endParaRPr lang="en-GB" sz="1600" dirty="0">
              <a:solidFill>
                <a:srgbClr val="CC0066"/>
              </a:solidFill>
            </a:endParaRPr>
          </a:p>
          <a:p>
            <a:pPr marL="171450" lvl="0" indent="-171450">
              <a:buFont typeface="Wingdings" pitchFamily="2" charset="2"/>
              <a:buChar char="§"/>
            </a:pPr>
            <a:r>
              <a:rPr lang="en-GB" sz="1200" dirty="0"/>
              <a:t>Living Wage Employer</a:t>
            </a:r>
          </a:p>
          <a:p>
            <a:pPr marL="171450" lvl="0" indent="-171450">
              <a:buFont typeface="Wingdings" pitchFamily="2" charset="2"/>
              <a:buChar char="§"/>
            </a:pPr>
            <a:r>
              <a:rPr lang="en-GB" sz="1200" dirty="0"/>
              <a:t>Committed to the Fair Work First agenda</a:t>
            </a:r>
          </a:p>
          <a:p>
            <a:pPr marL="171450" lvl="0" indent="-171450">
              <a:buFont typeface="Wingdings" pitchFamily="2" charset="2"/>
              <a:buChar char="§"/>
            </a:pPr>
            <a:r>
              <a:rPr lang="en-GB" sz="1200" dirty="0"/>
              <a:t>Open feedback</a:t>
            </a:r>
          </a:p>
          <a:p>
            <a:pPr marL="171450" lvl="0" indent="-171450">
              <a:buFont typeface="Wingdings" pitchFamily="2" charset="2"/>
              <a:buChar char="§"/>
            </a:pPr>
            <a:r>
              <a:rPr lang="en-GB" sz="1200" dirty="0"/>
              <a:t>Regular staff charity events</a:t>
            </a:r>
          </a:p>
          <a:p>
            <a:pPr marL="171450" lvl="0" indent="-171450">
              <a:buFont typeface="Wingdings" pitchFamily="2" charset="2"/>
              <a:buChar char="§"/>
            </a:pPr>
            <a:r>
              <a:rPr lang="en-GB" sz="1200" dirty="0"/>
              <a:t>Part-funded Christmas lunch</a:t>
            </a:r>
          </a:p>
        </p:txBody>
      </p:sp>
      <p:grpSp>
        <p:nvGrpSpPr>
          <p:cNvPr id="14" name="Group 13">
            <a:extLst>
              <a:ext uri="{FF2B5EF4-FFF2-40B4-BE49-F238E27FC236}">
                <a16:creationId xmlns:a16="http://schemas.microsoft.com/office/drawing/2014/main" id="{B93356C7-E343-A872-D0B8-13719BFA5912}"/>
              </a:ext>
            </a:extLst>
          </p:cNvPr>
          <p:cNvGrpSpPr/>
          <p:nvPr/>
        </p:nvGrpSpPr>
        <p:grpSpPr>
          <a:xfrm>
            <a:off x="8043146" y="224261"/>
            <a:ext cx="3578411" cy="1807493"/>
            <a:chOff x="7945849" y="117052"/>
            <a:chExt cx="3578411" cy="1807493"/>
          </a:xfrm>
        </p:grpSpPr>
        <p:pic>
          <p:nvPicPr>
            <p:cNvPr id="30" name="Picture 29">
              <a:extLst>
                <a:ext uri="{FF2B5EF4-FFF2-40B4-BE49-F238E27FC236}">
                  <a16:creationId xmlns:a16="http://schemas.microsoft.com/office/drawing/2014/main" id="{5C7E7050-3D5F-C441-BF1D-67FAD184FD62}"/>
                </a:ext>
              </a:extLst>
            </p:cNvPr>
            <p:cNvPicPr>
              <a:picLocks noChangeAspect="1"/>
            </p:cNvPicPr>
            <p:nvPr/>
          </p:nvPicPr>
          <p:blipFill>
            <a:blip r:embed="rId2"/>
            <a:stretch>
              <a:fillRect/>
            </a:stretch>
          </p:blipFill>
          <p:spPr>
            <a:xfrm>
              <a:off x="7945849" y="284481"/>
              <a:ext cx="936491" cy="734914"/>
            </a:xfrm>
            <a:prstGeom prst="rect">
              <a:avLst/>
            </a:prstGeom>
          </p:spPr>
        </p:pic>
        <p:pic>
          <p:nvPicPr>
            <p:cNvPr id="4" name="Picture 3" descr="A logo for a company&#10;&#10;Description automatically generated">
              <a:extLst>
                <a:ext uri="{FF2B5EF4-FFF2-40B4-BE49-F238E27FC236}">
                  <a16:creationId xmlns:a16="http://schemas.microsoft.com/office/drawing/2014/main" id="{7EC7949B-1E72-03A4-5289-45908AE52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138" y="216832"/>
              <a:ext cx="823595" cy="912833"/>
            </a:xfrm>
            <a:prstGeom prst="rect">
              <a:avLst/>
            </a:prstGeom>
          </p:spPr>
        </p:pic>
        <p:pic>
          <p:nvPicPr>
            <p:cNvPr id="7" name="Picture 6" descr="A logo for a company&#10;&#10;Description automatically generated">
              <a:extLst>
                <a:ext uri="{FF2B5EF4-FFF2-40B4-BE49-F238E27FC236}">
                  <a16:creationId xmlns:a16="http://schemas.microsoft.com/office/drawing/2014/main" id="{3C302776-65FA-4FF9-BB15-6A226A7B5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910" y="1206005"/>
              <a:ext cx="1277404" cy="718540"/>
            </a:xfrm>
            <a:prstGeom prst="rect">
              <a:avLst/>
            </a:prstGeom>
          </p:spPr>
        </p:pic>
        <p:pic>
          <p:nvPicPr>
            <p:cNvPr id="10" name="Picture 9" descr="A bronze medal with black text and leaves&#10;&#10;Description automatically generated">
              <a:extLst>
                <a:ext uri="{FF2B5EF4-FFF2-40B4-BE49-F238E27FC236}">
                  <a16:creationId xmlns:a16="http://schemas.microsoft.com/office/drawing/2014/main" id="{9E4F4E58-4C98-30DC-61A9-49D419992A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9531" y="117052"/>
              <a:ext cx="994729" cy="1013264"/>
            </a:xfrm>
            <a:prstGeom prst="rect">
              <a:avLst/>
            </a:prstGeom>
          </p:spPr>
        </p:pic>
        <p:pic>
          <p:nvPicPr>
            <p:cNvPr id="13" name="Picture 12" descr="A pink and blue logo&#10;&#10;Description automatically generated">
              <a:extLst>
                <a:ext uri="{FF2B5EF4-FFF2-40B4-BE49-F238E27FC236}">
                  <a16:creationId xmlns:a16="http://schemas.microsoft.com/office/drawing/2014/main" id="{852332A1-33E9-AEA7-A889-97EB5BF137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7268" y="1268482"/>
              <a:ext cx="1229627" cy="656063"/>
            </a:xfrm>
            <a:prstGeom prst="rect">
              <a:avLst/>
            </a:prstGeom>
          </p:spPr>
        </p:pic>
      </p:grpSp>
    </p:spTree>
    <p:extLst>
      <p:ext uri="{BB962C8B-B14F-4D97-AF65-F5344CB8AC3E}">
        <p14:creationId xmlns:p14="http://schemas.microsoft.com/office/powerpoint/2010/main" val="2037781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6E621F78BF6B42A69221CFE5AF7EDF" ma:contentTypeVersion="15" ma:contentTypeDescription="Create a new document." ma:contentTypeScope="" ma:versionID="f151fdb35731684d03d788376bf7006d">
  <xsd:schema xmlns:xsd="http://www.w3.org/2001/XMLSchema" xmlns:xs="http://www.w3.org/2001/XMLSchema" xmlns:p="http://schemas.microsoft.com/office/2006/metadata/properties" xmlns:ns2="317b4e47-ac2a-4e70-b49f-bcf4a745b646" xmlns:ns3="126b3043-7021-4600-a10a-a1b84729a046" targetNamespace="http://schemas.microsoft.com/office/2006/metadata/properties" ma:root="true" ma:fieldsID="7494135dec3bc935cfb2da02706bf42f" ns2:_="" ns3:_="">
    <xsd:import namespace="317b4e47-ac2a-4e70-b49f-bcf4a745b646"/>
    <xsd:import namespace="126b3043-7021-4600-a10a-a1b84729a0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b4e47-ac2a-4e70-b49f-bcf4a745b6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a0ac707d-10a4-45b6-bcc8-208f2ba9c11e}" ma:internalName="TaxCatchAll" ma:showField="CatchAllData" ma:web="317b4e47-ac2a-4e70-b49f-bcf4a745b6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26b3043-7021-4600-a10a-a1b84729a0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9a0814e-3614-49ea-9140-5ecc41597655"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17b4e47-ac2a-4e70-b49f-bcf4a745b646" xsi:nil="true"/>
    <lcf76f155ced4ddcb4097134ff3c332f xmlns="126b3043-7021-4600-a10a-a1b84729a04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9F9DF2-05ED-45C7-BF8B-EF395BCD8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b4e47-ac2a-4e70-b49f-bcf4a745b646"/>
    <ds:schemaRef ds:uri="126b3043-7021-4600-a10a-a1b84729a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F5908E-1AA5-4D41-AFA8-13E749D81A50}">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126b3043-7021-4600-a10a-a1b84729a046"/>
    <ds:schemaRef ds:uri="317b4e47-ac2a-4e70-b49f-bcf4a745b646"/>
    <ds:schemaRef ds:uri="http://www.w3.org/XML/1998/namespace"/>
  </ds:schemaRefs>
</ds:datastoreItem>
</file>

<file path=customXml/itemProps3.xml><?xml version="1.0" encoding="utf-8"?>
<ds:datastoreItem xmlns:ds="http://schemas.openxmlformats.org/officeDocument/2006/customXml" ds:itemID="{BE79538D-6835-4E0C-A295-F3CEC6B765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736</TotalTime>
  <Words>1767</Words>
  <Application>Microsoft Office PowerPoint</Application>
  <PresentationFormat>Widescreen</PresentationFormat>
  <Paragraphs>155</Paragraphs>
  <Slides>10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Arial</vt:lpstr>
      <vt:lpstr>Calibri</vt:lpstr>
      <vt:lpstr>Calibri Light</vt:lpstr>
      <vt:lpstr>Cambria Math</vt:lpstr>
      <vt:lpstr>Montserrat</vt:lpstr>
      <vt:lpstr>Wingdings</vt:lpstr>
      <vt:lpstr>Office Theme</vt:lpstr>
      <vt:lpstr>PBrush</vt:lpstr>
      <vt:lpstr>Recruitment  Pack  Case Support Officer </vt:lpstr>
      <vt:lpstr>The recruitment pack at a glance</vt:lpstr>
      <vt:lpstr>The opportunity available </vt:lpstr>
      <vt:lpstr>The people you’ll work with </vt:lpstr>
      <vt:lpstr>The organisation you’ll join</vt:lpstr>
      <vt:lpstr>The role - what is important to us?</vt:lpstr>
      <vt:lpstr>Our functions </vt:lpstr>
      <vt:lpstr>Terms and Conditions </vt:lpstr>
      <vt:lpstr>Rewards </vt:lpstr>
      <vt:lpstr>How to 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Burnett</dc:creator>
  <cp:lastModifiedBy>Sarah Neilson</cp:lastModifiedBy>
  <cp:revision>43</cp:revision>
  <dcterms:created xsi:type="dcterms:W3CDTF">2022-02-15T08:09:23Z</dcterms:created>
  <dcterms:modified xsi:type="dcterms:W3CDTF">2025-09-09T12:01:58Z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0x0101007F6E621F78BF6B42A69221CFE5AF7EDF</vt:lpwstr>
  </property>
  <property fmtid="{D5CDD505-2E9C-101B-9397-08002B2CF9AE}" pid="3" name="Order">
    <vt:r8>19218600</vt:r8>
  </property>
  <property fmtid="{D5CDD505-2E9C-101B-9397-08002B2CF9AE}" pid="4" name="MediaServiceImageTags">
    <vt:lpwstr/>
  </property>
</Properties>
</file>